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432" r:id="rId3"/>
    <p:sldId id="437" r:id="rId4"/>
    <p:sldId id="436" r:id="rId5"/>
    <p:sldId id="435" r:id="rId6"/>
    <p:sldId id="434" r:id="rId7"/>
    <p:sldId id="433" r:id="rId8"/>
    <p:sldId id="657" r:id="rId9"/>
    <p:sldId id="615" r:id="rId10"/>
    <p:sldId id="549" r:id="rId11"/>
    <p:sldId id="658" r:id="rId12"/>
    <p:sldId id="270" r:id="rId13"/>
    <p:sldId id="359" r:id="rId14"/>
    <p:sldId id="360" r:id="rId15"/>
    <p:sldId id="271" r:id="rId16"/>
    <p:sldId id="653" r:id="rId17"/>
    <p:sldId id="652" r:id="rId18"/>
    <p:sldId id="654" r:id="rId19"/>
    <p:sldId id="655" r:id="rId20"/>
    <p:sldId id="656" r:id="rId21"/>
    <p:sldId id="649" r:id="rId22"/>
    <p:sldId id="551" r:id="rId23"/>
    <p:sldId id="552" r:id="rId24"/>
    <p:sldId id="621" r:id="rId25"/>
    <p:sldId id="620" r:id="rId26"/>
    <p:sldId id="619" r:id="rId27"/>
    <p:sldId id="618" r:id="rId28"/>
    <p:sldId id="617" r:id="rId29"/>
    <p:sldId id="616" r:id="rId30"/>
    <p:sldId id="559" r:id="rId31"/>
    <p:sldId id="560" r:id="rId32"/>
    <p:sldId id="561" r:id="rId33"/>
    <p:sldId id="663" r:id="rId34"/>
    <p:sldId id="614" r:id="rId35"/>
    <p:sldId id="624" r:id="rId36"/>
    <p:sldId id="626" r:id="rId37"/>
    <p:sldId id="627" r:id="rId38"/>
    <p:sldId id="630" r:id="rId39"/>
    <p:sldId id="631" r:id="rId40"/>
    <p:sldId id="563" r:id="rId41"/>
    <p:sldId id="662" r:id="rId42"/>
    <p:sldId id="664" r:id="rId43"/>
    <p:sldId id="665" r:id="rId44"/>
    <p:sldId id="632" r:id="rId45"/>
    <p:sldId id="580" r:id="rId46"/>
    <p:sldId id="581" r:id="rId47"/>
    <p:sldId id="659" r:id="rId48"/>
    <p:sldId id="661" r:id="rId49"/>
    <p:sldId id="660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50" r:id="rId70"/>
    <p:sldId id="603" r:id="rId71"/>
    <p:sldId id="604" r:id="rId72"/>
    <p:sldId id="605" r:id="rId73"/>
    <p:sldId id="606" r:id="rId74"/>
    <p:sldId id="607" r:id="rId75"/>
    <p:sldId id="608" r:id="rId76"/>
    <p:sldId id="609" r:id="rId77"/>
    <p:sldId id="610" r:id="rId78"/>
    <p:sldId id="611" r:id="rId79"/>
    <p:sldId id="612" r:id="rId80"/>
    <p:sldId id="613" r:id="rId81"/>
    <p:sldId id="258" r:id="rId82"/>
    <p:sldId id="259" r:id="rId83"/>
    <p:sldId id="260" r:id="rId84"/>
    <p:sldId id="265" r:id="rId85"/>
    <p:sldId id="282" r:id="rId86"/>
    <p:sldId id="283" r:id="rId87"/>
    <p:sldId id="284" r:id="rId88"/>
    <p:sldId id="285" r:id="rId89"/>
    <p:sldId id="286" r:id="rId90"/>
    <p:sldId id="287" r:id="rId91"/>
    <p:sldId id="266" r:id="rId92"/>
    <p:sldId id="288" r:id="rId93"/>
    <p:sldId id="289" r:id="rId94"/>
    <p:sldId id="290" r:id="rId95"/>
    <p:sldId id="429" r:id="rId96"/>
    <p:sldId id="291" r:id="rId97"/>
    <p:sldId id="292" r:id="rId98"/>
    <p:sldId id="293" r:id="rId99"/>
    <p:sldId id="297" r:id="rId100"/>
    <p:sldId id="296" r:id="rId101"/>
    <p:sldId id="298" r:id="rId102"/>
    <p:sldId id="299" r:id="rId103"/>
    <p:sldId id="295" r:id="rId104"/>
    <p:sldId id="300" r:id="rId105"/>
    <p:sldId id="301" r:id="rId106"/>
    <p:sldId id="302" r:id="rId107"/>
    <p:sldId id="303" r:id="rId108"/>
    <p:sldId id="304" r:id="rId109"/>
    <p:sldId id="305" r:id="rId110"/>
    <p:sldId id="306" r:id="rId111"/>
    <p:sldId id="294" r:id="rId112"/>
    <p:sldId id="308" r:id="rId113"/>
    <p:sldId id="651" r:id="rId114"/>
    <p:sldId id="311" r:id="rId115"/>
    <p:sldId id="312" r:id="rId116"/>
    <p:sldId id="313" r:id="rId117"/>
    <p:sldId id="314" r:id="rId118"/>
    <p:sldId id="315" r:id="rId119"/>
    <p:sldId id="428" r:id="rId120"/>
    <p:sldId id="427" r:id="rId121"/>
    <p:sldId id="316" r:id="rId122"/>
    <p:sldId id="317" r:id="rId123"/>
    <p:sldId id="318" r:id="rId124"/>
    <p:sldId id="319" r:id="rId125"/>
    <p:sldId id="320" r:id="rId126"/>
    <p:sldId id="321" r:id="rId127"/>
    <p:sldId id="322" r:id="rId128"/>
    <p:sldId id="323" r:id="rId129"/>
    <p:sldId id="324" r:id="rId130"/>
    <p:sldId id="325" r:id="rId131"/>
    <p:sldId id="326" r:id="rId132"/>
    <p:sldId id="327" r:id="rId133"/>
    <p:sldId id="328" r:id="rId134"/>
    <p:sldId id="329" r:id="rId135"/>
    <p:sldId id="330" r:id="rId136"/>
    <p:sldId id="331" r:id="rId137"/>
    <p:sldId id="332" r:id="rId138"/>
    <p:sldId id="333" r:id="rId139"/>
    <p:sldId id="334" r:id="rId140"/>
    <p:sldId id="335" r:id="rId141"/>
    <p:sldId id="336" r:id="rId142"/>
    <p:sldId id="337" r:id="rId143"/>
    <p:sldId id="338" r:id="rId144"/>
    <p:sldId id="339" r:id="rId145"/>
    <p:sldId id="340" r:id="rId146"/>
    <p:sldId id="341" r:id="rId147"/>
    <p:sldId id="342" r:id="rId148"/>
    <p:sldId id="343" r:id="rId149"/>
    <p:sldId id="344" r:id="rId150"/>
    <p:sldId id="408" r:id="rId151"/>
    <p:sldId id="409" r:id="rId152"/>
    <p:sldId id="410" r:id="rId153"/>
    <p:sldId id="411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548" r:id="rId164"/>
    <p:sldId id="538" r:id="rId165"/>
    <p:sldId id="539" r:id="rId166"/>
    <p:sldId id="540" r:id="rId167"/>
    <p:sldId id="422" r:id="rId168"/>
    <p:sldId id="541" r:id="rId169"/>
    <p:sldId id="542" r:id="rId170"/>
    <p:sldId id="543" r:id="rId171"/>
    <p:sldId id="544" r:id="rId172"/>
    <p:sldId id="545" r:id="rId173"/>
    <p:sldId id="546" r:id="rId174"/>
    <p:sldId id="431" r:id="rId175"/>
    <p:sldId id="447" r:id="rId176"/>
    <p:sldId id="448" r:id="rId177"/>
    <p:sldId id="449" r:id="rId178"/>
    <p:sldId id="450" r:id="rId179"/>
    <p:sldId id="451" r:id="rId180"/>
    <p:sldId id="452" r:id="rId181"/>
    <p:sldId id="453" r:id="rId182"/>
    <p:sldId id="454" r:id="rId183"/>
    <p:sldId id="455" r:id="rId184"/>
    <p:sldId id="456" r:id="rId185"/>
    <p:sldId id="457" r:id="rId186"/>
    <p:sldId id="458" r:id="rId187"/>
    <p:sldId id="459" r:id="rId188"/>
    <p:sldId id="460" r:id="rId189"/>
    <p:sldId id="461" r:id="rId190"/>
    <p:sldId id="462" r:id="rId191"/>
    <p:sldId id="463" r:id="rId192"/>
    <p:sldId id="464" r:id="rId193"/>
    <p:sldId id="465" r:id="rId194"/>
    <p:sldId id="466" r:id="rId195"/>
    <p:sldId id="467" r:id="rId196"/>
    <p:sldId id="468" r:id="rId197"/>
    <p:sldId id="469" r:id="rId198"/>
    <p:sldId id="470" r:id="rId199"/>
    <p:sldId id="471" r:id="rId200"/>
    <p:sldId id="472" r:id="rId201"/>
    <p:sldId id="473" r:id="rId202"/>
    <p:sldId id="474" r:id="rId203"/>
    <p:sldId id="475" r:id="rId204"/>
    <p:sldId id="476" r:id="rId205"/>
    <p:sldId id="477" r:id="rId206"/>
    <p:sldId id="478" r:id="rId207"/>
    <p:sldId id="479" r:id="rId208"/>
    <p:sldId id="480" r:id="rId209"/>
    <p:sldId id="481" r:id="rId210"/>
    <p:sldId id="482" r:id="rId211"/>
    <p:sldId id="483" r:id="rId212"/>
    <p:sldId id="484" r:id="rId213"/>
    <p:sldId id="485" r:id="rId214"/>
    <p:sldId id="486" r:id="rId215"/>
    <p:sldId id="487" r:id="rId216"/>
    <p:sldId id="488" r:id="rId217"/>
    <p:sldId id="489" r:id="rId218"/>
    <p:sldId id="490" r:id="rId219"/>
    <p:sldId id="491" r:id="rId220"/>
    <p:sldId id="492" r:id="rId221"/>
    <p:sldId id="633" r:id="rId222"/>
    <p:sldId id="634" r:id="rId223"/>
    <p:sldId id="635" r:id="rId224"/>
    <p:sldId id="636" r:id="rId225"/>
    <p:sldId id="637" r:id="rId226"/>
    <p:sldId id="638" r:id="rId227"/>
    <p:sldId id="639" r:id="rId228"/>
    <p:sldId id="640" r:id="rId229"/>
    <p:sldId id="641" r:id="rId230"/>
    <p:sldId id="642" r:id="rId231"/>
    <p:sldId id="643" r:id="rId232"/>
    <p:sldId id="644" r:id="rId233"/>
    <p:sldId id="645" r:id="rId234"/>
    <p:sldId id="646" r:id="rId235"/>
    <p:sldId id="647" r:id="rId236"/>
    <p:sldId id="648" r:id="rId2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  <a:srgbClr val="A50021"/>
    <a:srgbClr val="FF0000"/>
    <a:srgbClr val="FBC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6" autoAdjust="0"/>
    <p:restoredTop sz="94660"/>
  </p:normalViewPr>
  <p:slideViewPr>
    <p:cSldViewPr>
      <p:cViewPr>
        <p:scale>
          <a:sx n="125" d="100"/>
          <a:sy n="125" d="100"/>
        </p:scale>
        <p:origin x="88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wmf"/><Relationship Id="rId1" Type="http://schemas.openxmlformats.org/officeDocument/2006/relationships/image" Target="../media/image77.e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5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84.emf"/><Relationship Id="rId5" Type="http://schemas.openxmlformats.org/officeDocument/2006/relationships/image" Target="../media/image77.emf"/><Relationship Id="rId4" Type="http://schemas.openxmlformats.org/officeDocument/2006/relationships/image" Target="../media/image83.e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UofM-3_T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1"/>
            <a:ext cx="9144000" cy="380999"/>
          </a:xfrm>
          <a:prstGeom prst="rect">
            <a:avLst/>
          </a:prstGeom>
          <a:noFill/>
        </p:spPr>
      </p:pic>
      <p:pic>
        <p:nvPicPr>
          <p:cNvPr id="6" name="Picture 4" descr="UofM-3_T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12" y="6476908"/>
            <a:ext cx="3811588" cy="3810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ACA14-E234-4C08-B833-7EF9BC505C5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C8A496-6185-4B54-AF8D-CF7591770B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D4EFC-0EA1-4C0B-AB98-9C2689732F0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UofM-3_TM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477001"/>
            <a:ext cx="9144000" cy="380999"/>
          </a:xfrm>
          <a:prstGeom prst="rect">
            <a:avLst/>
          </a:prstGeom>
          <a:noFill/>
        </p:spPr>
      </p:pic>
      <p:pic>
        <p:nvPicPr>
          <p:cNvPr id="4100" name="Picture 4" descr="UofM-3_TM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2412" y="6476908"/>
            <a:ext cx="3811588" cy="3810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61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62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63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4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65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6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7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68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69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7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71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72.e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8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73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3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75.e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76.emf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85.e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81.e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4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3.emf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8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89.emf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91.e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92.emf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gif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100.e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101.e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102.e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03.e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104.emf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86.e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89.emf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106.e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107.emf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108.emf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4" Type="http://schemas.openxmlformats.org/officeDocument/2006/relationships/image" Target="../media/image10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nasa+logo&amp;source=images&amp;cd=&amp;cad=rja&amp;docid=lmnwdTqyErNPHM&amp;tbnid=n_c-Ii4mdUn7uM:&amp;ved=0CAUQjRw&amp;url=http://en.wikipedia.org/wiki/File:Nasa-logo.gif&amp;ei=9iQQUZ_7COXS2gX7jIHIAw&amp;bvm=bv.41867550,d.b2I&amp;psig=AFQjCNH9Ap21nzJDpbMto8Y6IsgCTd1vUA&amp;ust=13600989301079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www.google.com/url?sa=i&amp;rct=j&amp;q=university+of+minnesota+logo&amp;source=images&amp;cd=&amp;cad=rja&amp;docid=JBkHZK2CMnK9jM&amp;tbnid=OwTRY5-trNLYGM:&amp;ved=0CAUQjRw&amp;url=http://blogs.citypages.com/blotter/2012/03/university_of_minnesota_graduate_student_workers_voting_on_unionization_proposal.php&amp;ei=VSUQUY2lIKb-2QXIoIGACQ&amp;bvm=bv.41867550,d.b2I&amp;psig=AFQjCNGJjUcvTr2WILqML_Nm_iMDRJGMKg&amp;ust=136009901158375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110.em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111.emf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112.emf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113.e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114.em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115.e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4" Type="http://schemas.openxmlformats.org/officeDocument/2006/relationships/image" Target="../media/image106.e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116.emf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2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0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6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7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7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7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7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8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9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 smtClean="0"/>
              <a:t>Algorithms and Data Structures for Logic Synthesis and Verification </a:t>
            </a:r>
            <a:br>
              <a:rPr lang="en-US" sz="3500" dirty="0" smtClean="0"/>
            </a:br>
            <a:r>
              <a:rPr lang="en-US" sz="3500" dirty="0" smtClean="0"/>
              <a:t>using Boolean </a:t>
            </a:r>
            <a:r>
              <a:rPr lang="en-US" sz="3500" dirty="0" err="1" smtClean="0"/>
              <a:t>Satisfiability</a:t>
            </a:r>
            <a:endParaRPr lang="en-US" sz="35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sz="2700" dirty="0" smtClean="0"/>
              <a:t>John </a:t>
            </a:r>
            <a:r>
              <a:rPr lang="en-US" sz="2700" dirty="0"/>
              <a:t>Backes (back0145@umn.edu)</a:t>
            </a:r>
          </a:p>
          <a:p>
            <a:r>
              <a:rPr lang="en-US" sz="2700" dirty="0" smtClean="0"/>
              <a:t>Advisor: Marc </a:t>
            </a:r>
            <a:r>
              <a:rPr lang="en-US" sz="2700" dirty="0"/>
              <a:t>Riedel (mriedel@umn.edu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Cyclic Circuits</a:t>
            </a:r>
          </a:p>
          <a:p>
            <a:pPr lvl="1"/>
            <a:r>
              <a:rPr lang="en-US" dirty="0" smtClean="0"/>
              <a:t>SAT-Based </a:t>
            </a:r>
            <a:r>
              <a:rPr lang="en-US" dirty="0" smtClean="0">
                <a:solidFill>
                  <a:srgbClr val="A50021"/>
                </a:solidFill>
              </a:rPr>
              <a:t>Synthesis</a:t>
            </a:r>
            <a:r>
              <a:rPr lang="en-US" dirty="0" smtClean="0"/>
              <a:t> of Functions</a:t>
            </a:r>
          </a:p>
          <a:p>
            <a:pPr lvl="1"/>
            <a:r>
              <a:rPr lang="en-US" dirty="0" smtClean="0"/>
              <a:t>SAT-Based </a:t>
            </a:r>
            <a:r>
              <a:rPr lang="en-US" dirty="0" smtClean="0">
                <a:solidFill>
                  <a:srgbClr val="A50021"/>
                </a:solidFill>
              </a:rPr>
              <a:t>Analysis</a:t>
            </a:r>
            <a:r>
              <a:rPr lang="en-US" dirty="0" smtClean="0"/>
              <a:t> and Mapping</a:t>
            </a:r>
          </a:p>
          <a:p>
            <a:r>
              <a:rPr lang="en-US" dirty="0" smtClean="0"/>
              <a:t>Resolution Proofs</a:t>
            </a:r>
          </a:p>
          <a:p>
            <a:pPr lvl="1"/>
            <a:r>
              <a:rPr lang="en-US" dirty="0" smtClean="0"/>
              <a:t>Reduction of </a:t>
            </a:r>
            <a:r>
              <a:rPr lang="en-US" dirty="0" smtClean="0">
                <a:solidFill>
                  <a:srgbClr val="A50021"/>
                </a:solidFill>
              </a:rPr>
              <a:t>Craig </a:t>
            </a:r>
            <a:r>
              <a:rPr lang="en-US" dirty="0" err="1" smtClean="0">
                <a:solidFill>
                  <a:srgbClr val="A50021"/>
                </a:solidFill>
              </a:rPr>
              <a:t>Interpolants</a:t>
            </a:r>
            <a:endParaRPr lang="en-US" dirty="0">
              <a:solidFill>
                <a:srgbClr val="A50021"/>
              </a:solidFill>
            </a:endParaRPr>
          </a:p>
          <a:p>
            <a:pPr lvl="1"/>
            <a:r>
              <a:rPr lang="en-US" dirty="0" smtClean="0"/>
              <a:t>Use as </a:t>
            </a:r>
            <a:r>
              <a:rPr lang="en-US" dirty="0" smtClean="0">
                <a:solidFill>
                  <a:srgbClr val="A50021"/>
                </a:solidFill>
              </a:rPr>
              <a:t>Synthesis Data Structure</a:t>
            </a:r>
          </a:p>
          <a:p>
            <a:r>
              <a:rPr lang="en-US" dirty="0" smtClean="0"/>
              <a:t>Property Directed Reachability</a:t>
            </a:r>
          </a:p>
          <a:p>
            <a:pPr lvl="1"/>
            <a:r>
              <a:rPr lang="en-US" dirty="0" smtClean="0"/>
              <a:t>Extension to </a:t>
            </a:r>
            <a:r>
              <a:rPr lang="en-US" dirty="0" smtClean="0">
                <a:solidFill>
                  <a:srgbClr val="A50021"/>
                </a:solidFill>
              </a:rPr>
              <a:t>Non-state Variables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8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6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0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4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14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38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2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86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10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4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8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0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are the problems with the new approach?</a:t>
            </a:r>
            <a:endParaRPr lang="en-US" sz="40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7A0019"/>
                </a:solidFill>
              </a:rPr>
              <a:t>structure</a:t>
            </a:r>
            <a:r>
              <a:rPr lang="en-US" sz="3600" dirty="0" smtClean="0"/>
              <a:t> of the interpolants is relatively poor.</a:t>
            </a:r>
          </a:p>
          <a:p>
            <a:r>
              <a:rPr lang="en-US" sz="3600" dirty="0" smtClean="0"/>
              <a:t>Because of this, we use </a:t>
            </a:r>
            <a:r>
              <a:rPr lang="en-US" sz="3600" dirty="0" smtClean="0">
                <a:solidFill>
                  <a:srgbClr val="7A0019"/>
                </a:solidFill>
              </a:rPr>
              <a:t>support set size</a:t>
            </a:r>
            <a:r>
              <a:rPr lang="en-US" sz="3600" dirty="0" smtClean="0"/>
              <a:t> as our cost function.</a:t>
            </a:r>
          </a:p>
          <a:p>
            <a:pPr lvl="1"/>
            <a:r>
              <a:rPr lang="en-US" dirty="0" smtClean="0"/>
              <a:t>This can be a valid metric for </a:t>
            </a:r>
            <a:r>
              <a:rPr lang="en-US" dirty="0" smtClean="0">
                <a:solidFill>
                  <a:srgbClr val="7A0019"/>
                </a:solidFill>
              </a:rPr>
              <a:t>FPGAs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Reduction of </a:t>
            </a:r>
            <a:r>
              <a:rPr lang="en-US" sz="4000" dirty="0" err="1"/>
              <a:t>Interpolants</a:t>
            </a:r>
            <a:r>
              <a:rPr lang="en-US" sz="4000" dirty="0"/>
              <a:t> For Logic Synthesis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65691"/>
              </p:ext>
            </p:extLst>
          </p:nvPr>
        </p:nvGraphicFramePr>
        <p:xfrm>
          <a:off x="1752600" y="19812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9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562600" y="2057400"/>
            <a:ext cx="19050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7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62000" y="2133600"/>
            <a:ext cx="7239000" cy="2635250"/>
            <a:chOff x="762000" y="2133600"/>
            <a:chExt cx="7239000" cy="2635250"/>
          </a:xfrm>
        </p:grpSpPr>
        <p:sp>
          <p:nvSpPr>
            <p:cNvPr id="83974" name="AutoShape 6"/>
            <p:cNvSpPr>
              <a:spLocks noChangeAspect="1" noChangeArrowheads="1" noTextEdit="1"/>
            </p:cNvSpPr>
            <p:nvPr/>
          </p:nvSpPr>
          <p:spPr bwMode="auto">
            <a:xfrm>
              <a:off x="762000" y="2133600"/>
              <a:ext cx="7239000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803275" y="2195513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885825" y="2216150"/>
              <a:ext cx="228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1111250" y="2216150"/>
              <a:ext cx="2492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>
              <a:off x="1357313" y="2216150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1543050" y="2216150"/>
              <a:ext cx="2111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1747838" y="2216150"/>
              <a:ext cx="2492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1993900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2159000" y="219551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2363788" y="2216150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2528888" y="2216150"/>
              <a:ext cx="228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2754313" y="2216150"/>
              <a:ext cx="2492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3021013" y="2216150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988" name="Rectangle 20"/>
            <p:cNvSpPr>
              <a:spLocks noChangeArrowheads="1"/>
            </p:cNvSpPr>
            <p:nvPr/>
          </p:nvSpPr>
          <p:spPr bwMode="auto">
            <a:xfrm>
              <a:off x="3186113" y="2216150"/>
              <a:ext cx="2111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3411538" y="2216150"/>
              <a:ext cx="2492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3657600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3802063" y="219551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992" name="Rectangle 24"/>
            <p:cNvSpPr>
              <a:spLocks noChangeArrowheads="1"/>
            </p:cNvSpPr>
            <p:nvPr/>
          </p:nvSpPr>
          <p:spPr bwMode="auto">
            <a:xfrm>
              <a:off x="4006850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83993" name="Rectangle 25"/>
            <p:cNvSpPr>
              <a:spLocks noChangeArrowheads="1"/>
            </p:cNvSpPr>
            <p:nvPr/>
          </p:nvSpPr>
          <p:spPr bwMode="auto">
            <a:xfrm>
              <a:off x="4151313" y="2216150"/>
              <a:ext cx="2492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4397375" y="2216150"/>
              <a:ext cx="1349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3995" name="Rectangle 27"/>
            <p:cNvSpPr>
              <a:spLocks noChangeArrowheads="1"/>
            </p:cNvSpPr>
            <p:nvPr/>
          </p:nvSpPr>
          <p:spPr bwMode="auto">
            <a:xfrm>
              <a:off x="4541838" y="219551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996" name="Rectangle 28"/>
            <p:cNvSpPr>
              <a:spLocks noChangeArrowheads="1"/>
            </p:cNvSpPr>
            <p:nvPr/>
          </p:nvSpPr>
          <p:spPr bwMode="auto">
            <a:xfrm>
              <a:off x="4725988" y="2216150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997" name="Rectangle 29"/>
            <p:cNvSpPr>
              <a:spLocks noChangeArrowheads="1"/>
            </p:cNvSpPr>
            <p:nvPr/>
          </p:nvSpPr>
          <p:spPr bwMode="auto">
            <a:xfrm>
              <a:off x="4911725" y="2216150"/>
              <a:ext cx="228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5137150" y="2216150"/>
              <a:ext cx="2492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5383213" y="2216150"/>
              <a:ext cx="1349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auto">
            <a:xfrm>
              <a:off x="5527675" y="219551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4001" name="Rectangle 33"/>
            <p:cNvSpPr>
              <a:spLocks noChangeArrowheads="1"/>
            </p:cNvSpPr>
            <p:nvPr/>
          </p:nvSpPr>
          <p:spPr bwMode="auto">
            <a:xfrm>
              <a:off x="5732463" y="2216150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4002" name="Rectangle 34"/>
            <p:cNvSpPr>
              <a:spLocks noChangeArrowheads="1"/>
            </p:cNvSpPr>
            <p:nvPr/>
          </p:nvSpPr>
          <p:spPr bwMode="auto">
            <a:xfrm>
              <a:off x="5897563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84003" name="Rectangle 35"/>
            <p:cNvSpPr>
              <a:spLocks noChangeArrowheads="1"/>
            </p:cNvSpPr>
            <p:nvPr/>
          </p:nvSpPr>
          <p:spPr bwMode="auto">
            <a:xfrm>
              <a:off x="6061075" y="2195513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84004" name="Rectangle 36"/>
            <p:cNvSpPr>
              <a:spLocks noChangeArrowheads="1"/>
            </p:cNvSpPr>
            <p:nvPr/>
          </p:nvSpPr>
          <p:spPr bwMode="auto">
            <a:xfrm>
              <a:off x="6164263" y="2195513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05" name="Rectangle 37"/>
            <p:cNvSpPr>
              <a:spLocks noChangeArrowheads="1"/>
            </p:cNvSpPr>
            <p:nvPr/>
          </p:nvSpPr>
          <p:spPr bwMode="auto">
            <a:xfrm>
              <a:off x="6265863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06" name="Rectangle 38"/>
            <p:cNvSpPr>
              <a:spLocks noChangeArrowheads="1"/>
            </p:cNvSpPr>
            <p:nvPr/>
          </p:nvSpPr>
          <p:spPr bwMode="auto">
            <a:xfrm>
              <a:off x="6492875" y="2216150"/>
              <a:ext cx="1730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07" name="Rectangle 39"/>
            <p:cNvSpPr>
              <a:spLocks noChangeArrowheads="1"/>
            </p:cNvSpPr>
            <p:nvPr/>
          </p:nvSpPr>
          <p:spPr bwMode="auto">
            <a:xfrm>
              <a:off x="6738938" y="2216150"/>
              <a:ext cx="31908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08" name="Rectangle 40"/>
            <p:cNvSpPr>
              <a:spLocks noChangeArrowheads="1"/>
            </p:cNvSpPr>
            <p:nvPr/>
          </p:nvSpPr>
          <p:spPr bwMode="auto">
            <a:xfrm>
              <a:off x="7046913" y="219551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09" name="Rectangle 41"/>
            <p:cNvSpPr>
              <a:spLocks noChangeArrowheads="1"/>
            </p:cNvSpPr>
            <p:nvPr/>
          </p:nvSpPr>
          <p:spPr bwMode="auto">
            <a:xfrm>
              <a:off x="7253288" y="2216150"/>
              <a:ext cx="228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10" name="Rectangle 42"/>
            <p:cNvSpPr>
              <a:spLocks noChangeArrowheads="1"/>
            </p:cNvSpPr>
            <p:nvPr/>
          </p:nvSpPr>
          <p:spPr bwMode="auto">
            <a:xfrm>
              <a:off x="7478713" y="2216150"/>
              <a:ext cx="2492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7724775" y="2216150"/>
              <a:ext cx="15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12" name="Rectangle 44"/>
            <p:cNvSpPr>
              <a:spLocks noChangeArrowheads="1"/>
            </p:cNvSpPr>
            <p:nvPr/>
          </p:nvSpPr>
          <p:spPr bwMode="auto">
            <a:xfrm>
              <a:off x="7869238" y="2195513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4013" name="Rectangle 45"/>
            <p:cNvSpPr>
              <a:spLocks noChangeArrowheads="1"/>
            </p:cNvSpPr>
            <p:nvPr/>
          </p:nvSpPr>
          <p:spPr bwMode="auto">
            <a:xfrm>
              <a:off x="4622800" y="3386138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84014" name="Rectangle 46"/>
            <p:cNvSpPr>
              <a:spLocks noChangeArrowheads="1"/>
            </p:cNvSpPr>
            <p:nvPr/>
          </p:nvSpPr>
          <p:spPr bwMode="auto">
            <a:xfrm>
              <a:off x="4725988" y="3406775"/>
              <a:ext cx="1349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4015" name="Rectangle 47"/>
            <p:cNvSpPr>
              <a:spLocks noChangeArrowheads="1"/>
            </p:cNvSpPr>
            <p:nvPr/>
          </p:nvSpPr>
          <p:spPr bwMode="auto">
            <a:xfrm>
              <a:off x="4870450" y="3386138"/>
              <a:ext cx="142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                (</a:t>
              </a:r>
              <a:endParaRPr lang="en-US" dirty="0"/>
            </a:p>
          </p:txBody>
        </p:sp>
        <p:sp>
          <p:nvSpPr>
            <p:cNvPr id="84016" name="Rectangle 48"/>
            <p:cNvSpPr>
              <a:spLocks noChangeArrowheads="1"/>
            </p:cNvSpPr>
            <p:nvPr/>
          </p:nvSpPr>
          <p:spPr bwMode="auto">
            <a:xfrm>
              <a:off x="6265863" y="3406775"/>
              <a:ext cx="184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4017" name="Rectangle 49"/>
            <p:cNvSpPr>
              <a:spLocks noChangeArrowheads="1"/>
            </p:cNvSpPr>
            <p:nvPr/>
          </p:nvSpPr>
          <p:spPr bwMode="auto">
            <a:xfrm>
              <a:off x="6451600" y="3406775"/>
              <a:ext cx="1349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4018" name="Rectangle 50"/>
            <p:cNvSpPr>
              <a:spLocks noChangeArrowheads="1"/>
            </p:cNvSpPr>
            <p:nvPr/>
          </p:nvSpPr>
          <p:spPr bwMode="auto">
            <a:xfrm>
              <a:off x="6575425" y="3386138"/>
              <a:ext cx="101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5527675" y="4349750"/>
              <a:ext cx="279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( )</a:t>
              </a:r>
              <a:endParaRPr lang="en-US" dirty="0"/>
            </a:p>
          </p:txBody>
        </p:sp>
        <p:sp>
          <p:nvSpPr>
            <p:cNvPr id="84020" name="Line 52"/>
            <p:cNvSpPr>
              <a:spLocks noChangeShapeType="1"/>
            </p:cNvSpPr>
            <p:nvPr/>
          </p:nvSpPr>
          <p:spPr bwMode="auto">
            <a:xfrm>
              <a:off x="4283075" y="2587625"/>
              <a:ext cx="393700" cy="78740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 flipH="1">
              <a:off x="4875213" y="2587625"/>
              <a:ext cx="393700" cy="78740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22" name="Line 54"/>
            <p:cNvSpPr>
              <a:spLocks noChangeShapeType="1"/>
            </p:cNvSpPr>
            <p:nvPr/>
          </p:nvSpPr>
          <p:spPr bwMode="auto">
            <a:xfrm flipH="1" flipV="1">
              <a:off x="6057900" y="2587625"/>
              <a:ext cx="196850" cy="78740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 flipH="1">
              <a:off x="6453188" y="2587625"/>
              <a:ext cx="393700" cy="78740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>
              <a:off x="4875213" y="3770313"/>
              <a:ext cx="592137" cy="59055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 flipH="1">
              <a:off x="5861050" y="3770313"/>
              <a:ext cx="592138" cy="59055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114800" y="1524000"/>
            <a:ext cx="1587500" cy="4491038"/>
            <a:chOff x="1644650" y="3497262"/>
            <a:chExt cx="1587500" cy="4491038"/>
          </a:xfrm>
        </p:grpSpPr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2314575" y="5238750"/>
              <a:ext cx="260350" cy="1044575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8"/>
                </a:cxn>
                <a:cxn ang="0">
                  <a:pos x="83" y="329"/>
                </a:cxn>
              </a:cxnLst>
              <a:rect l="0" t="0" r="r" b="b"/>
              <a:pathLst>
                <a:path w="164" h="658">
                  <a:moveTo>
                    <a:pt x="164" y="0"/>
                  </a:moveTo>
                  <a:lnTo>
                    <a:pt x="164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8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2184400" y="5421312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4"/>
                    <a:pt x="272" y="417"/>
                    <a:pt x="182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2184400" y="5421312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4"/>
                    <a:pt x="272" y="417"/>
                    <a:pt x="182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2184400" y="5421312"/>
              <a:ext cx="522288" cy="6794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1"/>
                </a:cxn>
                <a:cxn ang="0">
                  <a:pos x="182" y="472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363" h="472">
                  <a:moveTo>
                    <a:pt x="0" y="291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1"/>
                  </a:lnTo>
                  <a:cubicBezTo>
                    <a:pt x="363" y="391"/>
                    <a:pt x="282" y="472"/>
                    <a:pt x="182" y="472"/>
                  </a:cubicBezTo>
                  <a:cubicBezTo>
                    <a:pt x="82" y="472"/>
                    <a:pt x="0" y="3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2184400" y="5421312"/>
              <a:ext cx="522288" cy="6794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1"/>
                </a:cxn>
                <a:cxn ang="0">
                  <a:pos x="182" y="472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363" h="472">
                  <a:moveTo>
                    <a:pt x="0" y="291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1"/>
                  </a:lnTo>
                  <a:cubicBezTo>
                    <a:pt x="363" y="391"/>
                    <a:pt x="282" y="472"/>
                    <a:pt x="182" y="472"/>
                  </a:cubicBezTo>
                  <a:cubicBezTo>
                    <a:pt x="82" y="472"/>
                    <a:pt x="0" y="3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2454275" y="6588125"/>
              <a:ext cx="260350" cy="104298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7"/>
                </a:cxn>
                <a:cxn ang="0">
                  <a:pos x="83" y="329"/>
                </a:cxn>
              </a:cxnLst>
              <a:rect l="0" t="0" r="r" b="b"/>
              <a:pathLst>
                <a:path w="164" h="657">
                  <a:moveTo>
                    <a:pt x="164" y="0"/>
                  </a:moveTo>
                  <a:lnTo>
                    <a:pt x="164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7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2324100" y="6770687"/>
              <a:ext cx="522288" cy="677863"/>
            </a:xfrm>
            <a:custGeom>
              <a:avLst/>
              <a:gdLst/>
              <a:ahLst/>
              <a:cxnLst>
                <a:cxn ang="0">
                  <a:pos x="182" y="471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141"/>
                </a:cxn>
                <a:cxn ang="0">
                  <a:pos x="182" y="471"/>
                </a:cxn>
              </a:cxnLst>
              <a:rect l="0" t="0" r="r" b="b"/>
              <a:pathLst>
                <a:path w="363" h="471">
                  <a:moveTo>
                    <a:pt x="182" y="471"/>
                  </a:moveTo>
                  <a:cubicBezTo>
                    <a:pt x="92" y="415"/>
                    <a:pt x="25" y="292"/>
                    <a:pt x="0" y="141"/>
                  </a:cubicBezTo>
                  <a:lnTo>
                    <a:pt x="0" y="141"/>
                  </a:lnTo>
                  <a:lnTo>
                    <a:pt x="0" y="0"/>
                  </a:lnTo>
                  <a:cubicBezTo>
                    <a:pt x="115" y="87"/>
                    <a:pt x="248" y="87"/>
                    <a:pt x="363" y="0"/>
                  </a:cubicBezTo>
                  <a:lnTo>
                    <a:pt x="363" y="141"/>
                  </a:lnTo>
                  <a:cubicBezTo>
                    <a:pt x="339" y="293"/>
                    <a:pt x="271" y="416"/>
                    <a:pt x="182" y="47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2324100" y="6770687"/>
              <a:ext cx="522288" cy="677863"/>
            </a:xfrm>
            <a:custGeom>
              <a:avLst/>
              <a:gdLst/>
              <a:ahLst/>
              <a:cxnLst>
                <a:cxn ang="0">
                  <a:pos x="182" y="471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141"/>
                </a:cxn>
                <a:cxn ang="0">
                  <a:pos x="182" y="471"/>
                </a:cxn>
              </a:cxnLst>
              <a:rect l="0" t="0" r="r" b="b"/>
              <a:pathLst>
                <a:path w="363" h="471">
                  <a:moveTo>
                    <a:pt x="182" y="471"/>
                  </a:moveTo>
                  <a:cubicBezTo>
                    <a:pt x="92" y="415"/>
                    <a:pt x="25" y="292"/>
                    <a:pt x="0" y="141"/>
                  </a:cubicBezTo>
                  <a:lnTo>
                    <a:pt x="0" y="141"/>
                  </a:lnTo>
                  <a:lnTo>
                    <a:pt x="0" y="0"/>
                  </a:lnTo>
                  <a:cubicBezTo>
                    <a:pt x="115" y="87"/>
                    <a:pt x="248" y="87"/>
                    <a:pt x="363" y="0"/>
                  </a:cubicBezTo>
                  <a:lnTo>
                    <a:pt x="363" y="141"/>
                  </a:lnTo>
                  <a:cubicBezTo>
                    <a:pt x="339" y="293"/>
                    <a:pt x="271" y="416"/>
                    <a:pt x="182" y="471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2324100" y="6770687"/>
              <a:ext cx="522288" cy="67786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0"/>
                </a:cxn>
                <a:cxn ang="0">
                  <a:pos x="182" y="471"/>
                </a:cxn>
                <a:cxn ang="0">
                  <a:pos x="0" y="290"/>
                </a:cxn>
                <a:cxn ang="0">
                  <a:pos x="0" y="290"/>
                </a:cxn>
              </a:cxnLst>
              <a:rect l="0" t="0" r="r" b="b"/>
              <a:pathLst>
                <a:path w="363" h="471">
                  <a:moveTo>
                    <a:pt x="0" y="29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0"/>
                  </a:lnTo>
                  <a:cubicBezTo>
                    <a:pt x="363" y="390"/>
                    <a:pt x="282" y="471"/>
                    <a:pt x="182" y="471"/>
                  </a:cubicBezTo>
                  <a:cubicBezTo>
                    <a:pt x="81" y="471"/>
                    <a:pt x="0" y="390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2324100" y="6770687"/>
              <a:ext cx="522288" cy="67786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0"/>
                </a:cxn>
                <a:cxn ang="0">
                  <a:pos x="182" y="471"/>
                </a:cxn>
                <a:cxn ang="0">
                  <a:pos x="0" y="290"/>
                </a:cxn>
                <a:cxn ang="0">
                  <a:pos x="0" y="290"/>
                </a:cxn>
              </a:cxnLst>
              <a:rect l="0" t="0" r="r" b="b"/>
              <a:pathLst>
                <a:path w="363" h="471">
                  <a:moveTo>
                    <a:pt x="0" y="29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0"/>
                  </a:lnTo>
                  <a:cubicBezTo>
                    <a:pt x="363" y="390"/>
                    <a:pt x="282" y="471"/>
                    <a:pt x="182" y="471"/>
                  </a:cubicBezTo>
                  <a:cubicBezTo>
                    <a:pt x="81" y="471"/>
                    <a:pt x="0" y="390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776413" y="4108450"/>
              <a:ext cx="261937" cy="104457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2" y="658"/>
                </a:cxn>
                <a:cxn ang="0">
                  <a:pos x="82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2" y="658"/>
                  </a:moveTo>
                  <a:lnTo>
                    <a:pt x="82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644650" y="4291012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1644650" y="4291012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2819400" y="4108450"/>
              <a:ext cx="261938" cy="104457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8"/>
                </a:cxn>
                <a:cxn ang="0">
                  <a:pos x="83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8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2689225" y="4291012"/>
              <a:ext cx="522288" cy="679450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2689225" y="4291012"/>
              <a:ext cx="522288" cy="679450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58"/>
            <p:cNvSpPr>
              <a:spLocks noChangeArrowheads="1"/>
            </p:cNvSpPr>
            <p:nvPr/>
          </p:nvSpPr>
          <p:spPr bwMode="auto">
            <a:xfrm>
              <a:off x="1655763" y="3497262"/>
              <a:ext cx="1541462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b="1" i="1" dirty="0">
                  <a:solidFill>
                    <a:srgbClr val="000000"/>
                  </a:solidFill>
                  <a:latin typeface="Times New Roman" pitchFamily="18" charset="0"/>
                </a:rPr>
                <a:t>a  c     ¬a c</a:t>
              </a:r>
              <a:endParaRPr lang="en-US" dirty="0"/>
            </a:p>
          </p:txBody>
        </p:sp>
        <p:sp>
          <p:nvSpPr>
            <p:cNvPr id="73" name="Line 59"/>
            <p:cNvSpPr>
              <a:spLocks noChangeShapeType="1"/>
            </p:cNvSpPr>
            <p:nvPr/>
          </p:nvSpPr>
          <p:spPr bwMode="auto">
            <a:xfrm>
              <a:off x="1731963" y="3848100"/>
              <a:ext cx="44450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60"/>
            <p:cNvSpPr>
              <a:spLocks noChangeShapeType="1"/>
            </p:cNvSpPr>
            <p:nvPr/>
          </p:nvSpPr>
          <p:spPr bwMode="auto">
            <a:xfrm flipV="1">
              <a:off x="2038350" y="3848100"/>
              <a:ext cx="42863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61"/>
            <p:cNvSpPr>
              <a:spLocks noChangeShapeType="1"/>
            </p:cNvSpPr>
            <p:nvPr/>
          </p:nvSpPr>
          <p:spPr bwMode="auto">
            <a:xfrm flipV="1">
              <a:off x="2819400" y="3848100"/>
              <a:ext cx="44450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Line 62"/>
            <p:cNvSpPr>
              <a:spLocks noChangeShapeType="1"/>
            </p:cNvSpPr>
            <p:nvPr/>
          </p:nvSpPr>
          <p:spPr bwMode="auto">
            <a:xfrm flipV="1">
              <a:off x="3081338" y="3848100"/>
              <a:ext cx="42862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63"/>
            <p:cNvSpPr>
              <a:spLocks noChangeShapeType="1"/>
            </p:cNvSpPr>
            <p:nvPr/>
          </p:nvSpPr>
          <p:spPr bwMode="auto">
            <a:xfrm>
              <a:off x="1906588" y="5153025"/>
              <a:ext cx="407987" cy="857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64"/>
            <p:cNvSpPr>
              <a:spLocks noChangeShapeType="1"/>
            </p:cNvSpPr>
            <p:nvPr/>
          </p:nvSpPr>
          <p:spPr bwMode="auto">
            <a:xfrm flipH="1">
              <a:off x="2574925" y="5153025"/>
              <a:ext cx="376238" cy="857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Rectangle 65"/>
            <p:cNvSpPr>
              <a:spLocks noChangeArrowheads="1"/>
            </p:cNvSpPr>
            <p:nvPr/>
          </p:nvSpPr>
          <p:spPr bwMode="auto">
            <a:xfrm>
              <a:off x="2852738" y="5937250"/>
              <a:ext cx="379412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b="1" i="1" dirty="0">
                  <a:solidFill>
                    <a:srgbClr val="000000"/>
                  </a:solidFill>
                  <a:latin typeface="Times New Roman" pitchFamily="18" charset="0"/>
                </a:rPr>
                <a:t>¬d</a:t>
              </a:r>
              <a:endParaRPr lang="en-US" dirty="0"/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2498725" y="7683500"/>
              <a:ext cx="173038" cy="3048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192"/>
                </a:cxn>
                <a:cxn ang="0">
                  <a:pos x="0" y="137"/>
                </a:cxn>
                <a:cxn ang="0">
                  <a:pos x="55" y="192"/>
                </a:cxn>
                <a:cxn ang="0">
                  <a:pos x="109" y="137"/>
                </a:cxn>
              </a:cxnLst>
              <a:rect l="0" t="0" r="r" b="b"/>
              <a:pathLst>
                <a:path w="109" h="192">
                  <a:moveTo>
                    <a:pt x="55" y="0"/>
                  </a:moveTo>
                  <a:lnTo>
                    <a:pt x="55" y="192"/>
                  </a:lnTo>
                  <a:moveTo>
                    <a:pt x="0" y="137"/>
                  </a:moveTo>
                  <a:lnTo>
                    <a:pt x="55" y="192"/>
                  </a:lnTo>
                  <a:lnTo>
                    <a:pt x="109" y="137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Line 67"/>
            <p:cNvSpPr>
              <a:spLocks noChangeShapeType="1"/>
            </p:cNvSpPr>
            <p:nvPr/>
          </p:nvSpPr>
          <p:spPr bwMode="auto">
            <a:xfrm>
              <a:off x="2586038" y="7631112"/>
              <a:ext cx="1587" cy="523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2446338" y="6283325"/>
              <a:ext cx="7937" cy="3048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 flipV="1">
              <a:off x="2714625" y="6326187"/>
              <a:ext cx="236538" cy="261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1111250"/>
          <a:ext cx="396081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1" name="Visio" r:id="rId3" imgW="1760601" imgH="2351151" progId="Visio.Drawing.11">
                  <p:embed/>
                </p:oleObj>
              </mc:Choice>
              <mc:Fallback>
                <p:oleObj name="Visio" r:id="rId3" imgW="1760601" imgH="2351151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11250"/>
                        <a:ext cx="3960813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Generating </a:t>
            </a:r>
            <a:r>
              <a:rPr lang="en-US" b="1" i="1" dirty="0"/>
              <a:t>I</a:t>
            </a:r>
            <a:r>
              <a:rPr lang="en-US" dirty="0"/>
              <a:t> Example</a:t>
            </a:r>
          </a:p>
        </p:txBody>
      </p:sp>
      <p:sp>
        <p:nvSpPr>
          <p:cNvPr id="18445" name="AutoShape 13"/>
          <p:cNvSpPr>
            <a:spLocks noChangeAspect="1" noChangeArrowheads="1" noTextEdit="1"/>
          </p:cNvSpPr>
          <p:nvPr/>
        </p:nvSpPr>
        <p:spPr bwMode="auto">
          <a:xfrm>
            <a:off x="762000" y="1865313"/>
            <a:ext cx="70866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01688" y="19256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2650" y="1925638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103313" y="1925638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344613" y="19256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525588" y="1925638"/>
            <a:ext cx="211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727200" y="19256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968500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128838" y="192563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330450" y="19256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2490788" y="1925638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713038" y="1925638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2973388" y="19256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135313" y="1925638"/>
            <a:ext cx="211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355975" y="19256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3597275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3738563" y="192563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3938588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079875" y="19256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4321175" y="1925638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4462463" y="192563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643438" y="19256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4824413" y="1925638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5045075" y="19256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286375" y="1925638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5427663" y="192563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5627688" y="19256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5788025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5949950" y="19256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6049963" y="19256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149975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6372225" y="1925638"/>
            <a:ext cx="173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6613525" y="1925638"/>
            <a:ext cx="319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6915150" y="192563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7115175" y="1925638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7337425" y="19256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7578725" y="19256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7718425" y="19256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1787525" y="30908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1887538" y="3090863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2109788" y="3090863"/>
            <a:ext cx="173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2351088" y="3090863"/>
            <a:ext cx="319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¬c</a:t>
            </a:r>
            <a:endParaRPr lang="en-US" dirty="0"/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2671763" y="30908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4562475" y="5000625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>
            <a:off x="1506538" y="2309813"/>
            <a:ext cx="385762" cy="771525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 flipH="1">
            <a:off x="2665413" y="2309813"/>
            <a:ext cx="385762" cy="771525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3738563" y="40560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3838575" y="4056063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4019550" y="4056063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4140200" y="40560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5126038" y="40560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5226050" y="4056063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5346700" y="405606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2278063" y="3468688"/>
            <a:ext cx="1544637" cy="576262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 flipH="1">
            <a:off x="4016375" y="2309813"/>
            <a:ext cx="1736725" cy="1735137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4208463" y="2309813"/>
            <a:ext cx="965200" cy="1735137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>
            <a:off x="5173663" y="2309813"/>
            <a:ext cx="193675" cy="1735137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4016375" y="4432300"/>
            <a:ext cx="577850" cy="5778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 flipH="1">
            <a:off x="4787900" y="4432300"/>
            <a:ext cx="579438" cy="5778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7" grpId="0"/>
      <p:bldP spid="18448" grpId="0"/>
      <p:bldP spid="18449" grpId="0"/>
      <p:bldP spid="18450" grpId="0"/>
      <p:bldP spid="18451" grpId="0"/>
      <p:bldP spid="18452" grpId="0"/>
      <p:bldP spid="18453" grpId="0"/>
      <p:bldP spid="18454" grpId="0"/>
      <p:bldP spid="18455" grpId="0"/>
      <p:bldP spid="18456" grpId="0"/>
      <p:bldP spid="18457" grpId="0"/>
      <p:bldP spid="18458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 animBg="1"/>
      <p:bldP spid="18491" grpId="0" animBg="1"/>
      <p:bldP spid="18492" grpId="0"/>
      <p:bldP spid="18493" grpId="0"/>
      <p:bldP spid="18494" grpId="0"/>
      <p:bldP spid="18495" grpId="0"/>
      <p:bldP spid="18496" grpId="0"/>
      <p:bldP spid="18497" grpId="0"/>
      <p:bldP spid="18498" grpId="0"/>
      <p:bldP spid="18499" grpId="0" animBg="1"/>
      <p:bldP spid="18500" grpId="0" animBg="1"/>
      <p:bldP spid="18501" grpId="0" animBg="1"/>
      <p:bldP spid="18502" grpId="0" animBg="1"/>
      <p:bldP spid="18503" grpId="0" animBg="1"/>
      <p:bldP spid="1850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Generating </a:t>
            </a:r>
            <a:r>
              <a:rPr lang="en-US" b="1" i="1" dirty="0"/>
              <a:t>I</a:t>
            </a:r>
            <a:r>
              <a:rPr lang="en-US" dirty="0"/>
              <a:t> Example</a:t>
            </a:r>
          </a:p>
        </p:txBody>
      </p:sp>
      <p:graphicFrame>
        <p:nvGraphicFramePr>
          <p:cNvPr id="911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1111250"/>
          <a:ext cx="396081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0" name="Visio" r:id="rId3" imgW="1760601" imgH="2351151" progId="Visio.Drawing.11">
                  <p:embed/>
                </p:oleObj>
              </mc:Choice>
              <mc:Fallback>
                <p:oleObj name="Visio" r:id="rId3" imgW="1760601" imgH="2351151" progId="Visio.Drawing.11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11250"/>
                        <a:ext cx="3960813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04" name="Object 68"/>
          <p:cNvGraphicFramePr>
            <a:graphicFrameLocks noGrp="1" noChangeAspect="1"/>
          </p:cNvGraphicFramePr>
          <p:nvPr>
            <p:ph sz="half" idx="1"/>
          </p:nvPr>
        </p:nvGraphicFramePr>
        <p:xfrm>
          <a:off x="3624263" y="1219200"/>
          <a:ext cx="414813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1" name="Visio" r:id="rId5" imgW="1760601" imgH="1908429" progId="Visio.Drawing.11">
                  <p:embed/>
                </p:oleObj>
              </mc:Choice>
              <mc:Fallback>
                <p:oleObj name="Visio" r:id="rId5" imgW="1760601" imgH="1908429" progId="Visio.Drawing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1219200"/>
                        <a:ext cx="4148137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5" name="Text Box 69"/>
          <p:cNvSpPr txBox="1">
            <a:spLocks noChangeArrowheads="1"/>
          </p:cNvSpPr>
          <p:nvPr/>
        </p:nvSpPr>
        <p:spPr bwMode="auto">
          <a:xfrm>
            <a:off x="4800600" y="28956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6161E-6 L -0.18316 -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0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Backs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Checking</a:t>
            </a:r>
          </a:p>
          <a:p>
            <a:pPr lvl="1"/>
            <a:r>
              <a:rPr lang="en-US" dirty="0"/>
              <a:t>Interpolants that are large </a:t>
            </a:r>
            <a:r>
              <a:rPr lang="en-US" dirty="0">
                <a:solidFill>
                  <a:srgbClr val="A50021"/>
                </a:solidFill>
              </a:rPr>
              <a:t>over approximations</a:t>
            </a:r>
            <a:r>
              <a:rPr lang="en-US" dirty="0"/>
              <a:t> can trigger </a:t>
            </a:r>
            <a:r>
              <a:rPr lang="en-US" dirty="0">
                <a:solidFill>
                  <a:srgbClr val="A50021"/>
                </a:solidFill>
              </a:rPr>
              <a:t>false state reachability</a:t>
            </a:r>
            <a:r>
              <a:rPr lang="en-US" dirty="0"/>
              <a:t>.</a:t>
            </a:r>
          </a:p>
          <a:p>
            <a:r>
              <a:rPr lang="en-US" dirty="0"/>
              <a:t>Functional Dependencies</a:t>
            </a:r>
          </a:p>
          <a:p>
            <a:pPr lvl="1"/>
            <a:r>
              <a:rPr lang="en-US" dirty="0"/>
              <a:t>In many cases the structure of the interpolant may be very redundant and </a:t>
            </a:r>
            <a:r>
              <a:rPr lang="en-US" dirty="0">
                <a:solidFill>
                  <a:srgbClr val="A50021"/>
                </a:solidFill>
              </a:rPr>
              <a:t>large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A50021"/>
                </a:solidFill>
              </a:rPr>
              <a:t>Goal:</a:t>
            </a:r>
            <a:r>
              <a:rPr lang="en-US" dirty="0"/>
              <a:t> reduce </a:t>
            </a:r>
            <a:r>
              <a:rPr lang="en-US" dirty="0">
                <a:solidFill>
                  <a:srgbClr val="A50021"/>
                </a:solidFill>
              </a:rPr>
              <a:t>size</a:t>
            </a:r>
            <a:r>
              <a:rPr lang="en-US" dirty="0"/>
              <a:t> of an interpolant generated from a resolution proof.</a:t>
            </a:r>
          </a:p>
          <a:p>
            <a:pPr lvl="1"/>
            <a:r>
              <a:rPr lang="en-US" dirty="0"/>
              <a:t>Change the </a:t>
            </a:r>
            <a:r>
              <a:rPr lang="en-US" dirty="0">
                <a:solidFill>
                  <a:srgbClr val="A50021"/>
                </a:solidFill>
              </a:rPr>
              <a:t>structure</a:t>
            </a:r>
            <a:r>
              <a:rPr lang="en-US" dirty="0"/>
              <a:t> of a proof with the aim of reducing interpolant </a:t>
            </a:r>
            <a:r>
              <a:rPr lang="en-US" dirty="0">
                <a:solidFill>
                  <a:srgbClr val="A50021"/>
                </a:solidFill>
              </a:rPr>
              <a:t>size.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general, the </a:t>
            </a:r>
            <a:r>
              <a:rPr lang="en-US" dirty="0" smtClean="0">
                <a:solidFill>
                  <a:srgbClr val="A50021"/>
                </a:solidFill>
              </a:rPr>
              <a:t>fewer </a:t>
            </a:r>
            <a:r>
              <a:rPr lang="en-US" dirty="0">
                <a:solidFill>
                  <a:srgbClr val="A50021"/>
                </a:solidFill>
              </a:rPr>
              <a:t>intermediate</a:t>
            </a:r>
            <a:r>
              <a:rPr lang="en-US" dirty="0"/>
              <a:t> </a:t>
            </a:r>
            <a:r>
              <a:rPr lang="en-US" dirty="0">
                <a:solidFill>
                  <a:srgbClr val="A50021"/>
                </a:solidFill>
              </a:rPr>
              <a:t>nodes</a:t>
            </a:r>
            <a:r>
              <a:rPr lang="en-US" dirty="0"/>
              <a:t> in the proof, the </a:t>
            </a:r>
            <a:r>
              <a:rPr lang="en-US" dirty="0">
                <a:solidFill>
                  <a:srgbClr val="A50021"/>
                </a:solidFill>
              </a:rPr>
              <a:t>smaller then interpolant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Proofs</a:t>
            </a:r>
          </a:p>
        </p:txBody>
      </p:sp>
      <p:sp>
        <p:nvSpPr>
          <p:cNvPr id="29755" name="Rectangle 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A50021"/>
                </a:solidFill>
              </a:rPr>
              <a:t>proof</a:t>
            </a:r>
            <a:r>
              <a:rPr lang="en-US" sz="2800" dirty="0"/>
              <a:t> of unsatisfiability for an in instance of SAT forms a </a:t>
            </a:r>
            <a:r>
              <a:rPr lang="en-US" sz="2800" dirty="0">
                <a:solidFill>
                  <a:srgbClr val="A50021"/>
                </a:solidFill>
              </a:rPr>
              <a:t>graph</a:t>
            </a:r>
            <a:r>
              <a:rPr lang="en-US" sz="2800" dirty="0"/>
              <a:t> structure.</a:t>
            </a:r>
          </a:p>
          <a:p>
            <a:r>
              <a:rPr lang="en-US" sz="2800" dirty="0"/>
              <a:t>The original clauses are called the </a:t>
            </a:r>
            <a:r>
              <a:rPr lang="en-US" sz="2800" b="1" i="1" dirty="0">
                <a:solidFill>
                  <a:srgbClr val="FF0000"/>
                </a:solidFill>
              </a:rPr>
              <a:t>roots</a:t>
            </a:r>
            <a:r>
              <a:rPr lang="en-US" sz="2800" dirty="0"/>
              <a:t> and the empty clause is the only </a:t>
            </a:r>
            <a:r>
              <a:rPr lang="en-US" sz="2800" b="1" i="1" dirty="0">
                <a:solidFill>
                  <a:srgbClr val="FF0000"/>
                </a:solidFill>
              </a:rPr>
              <a:t>leaf</a:t>
            </a:r>
            <a:r>
              <a:rPr lang="en-US" sz="2800" dirty="0"/>
              <a:t>.</a:t>
            </a:r>
          </a:p>
          <a:p>
            <a:r>
              <a:rPr lang="en-US" sz="2800" dirty="0"/>
              <a:t>Every node in the </a:t>
            </a:r>
            <a:r>
              <a:rPr lang="en-US" sz="2800" dirty="0">
                <a:solidFill>
                  <a:srgbClr val="A50021"/>
                </a:solidFill>
              </a:rPr>
              <a:t>graph</a:t>
            </a:r>
            <a:r>
              <a:rPr lang="en-US" sz="2800" dirty="0"/>
              <a:t> (besides the roots) is formed via Boolean </a:t>
            </a:r>
            <a:r>
              <a:rPr lang="en-US" sz="2800" dirty="0">
                <a:solidFill>
                  <a:srgbClr val="A50021"/>
                </a:solidFill>
              </a:rPr>
              <a:t>resolution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I.e.: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i="1" dirty="0">
                <a:latin typeface="Times New Roman" pitchFamily="18" charset="0"/>
              </a:rPr>
              <a:t>c + d</a:t>
            </a:r>
            <a:r>
              <a:rPr lang="en-US" sz="2400" b="1" dirty="0">
                <a:latin typeface="Times New Roman" pitchFamily="18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¬c + e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→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d + e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sz="2400" dirty="0">
                <a:cs typeface="Arial" charset="0"/>
              </a:rPr>
              <a:t>Here “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c</a:t>
            </a:r>
            <a:r>
              <a:rPr lang="en-US" sz="2400" dirty="0">
                <a:cs typeface="Arial" charset="0"/>
              </a:rPr>
              <a:t>” is referred to as the </a:t>
            </a:r>
            <a:r>
              <a:rPr lang="en-US" sz="2400" b="1" i="1" dirty="0">
                <a:solidFill>
                  <a:srgbClr val="FF0000"/>
                </a:solidFill>
                <a:cs typeface="Arial" charset="0"/>
              </a:rPr>
              <a:t>pivot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cs typeface="Arial" charset="0"/>
              </a:rPr>
              <a:t>variable</a:t>
            </a:r>
            <a:r>
              <a:rPr lang="en-US" sz="24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Satisfiability</a:t>
            </a:r>
            <a:endParaRPr lang="en-US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Is there some assignment of </a:t>
            </a:r>
            <a:r>
              <a:rPr lang="en-US" b="1" i="1" dirty="0" smtClean="0">
                <a:latin typeface="Times" pitchFamily="18" charset="0"/>
              </a:rPr>
              <a:t>a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b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c</a:t>
            </a:r>
            <a:r>
              <a:rPr lang="en-US" i="1" dirty="0" smtClean="0">
                <a:latin typeface="Times" pitchFamily="18" charset="0"/>
              </a:rPr>
              <a:t>,</a:t>
            </a:r>
            <a:r>
              <a:rPr lang="en-US" dirty="0" smtClean="0"/>
              <a:t> and </a:t>
            </a:r>
            <a:r>
              <a:rPr lang="en-US" b="1" i="1" dirty="0" smtClean="0">
                <a:latin typeface="Times" pitchFamily="18" charset="0"/>
              </a:rPr>
              <a:t>d</a:t>
            </a:r>
            <a:r>
              <a:rPr lang="en-US" dirty="0" smtClean="0"/>
              <a:t> that satisfies this (</a:t>
            </a:r>
            <a:r>
              <a:rPr lang="en-US" dirty="0" smtClean="0">
                <a:solidFill>
                  <a:srgbClr val="A50021"/>
                </a:solidFill>
              </a:rPr>
              <a:t>CNF</a:t>
            </a:r>
            <a:r>
              <a:rPr lang="en-US" dirty="0" smtClean="0"/>
              <a:t>)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775" name="AutoShape 7"/>
          <p:cNvSpPr>
            <a:spLocks noChangeAspect="1" noChangeArrowheads="1" noTextEdit="1"/>
          </p:cNvSpPr>
          <p:nvPr/>
        </p:nvSpPr>
        <p:spPr bwMode="auto">
          <a:xfrm>
            <a:off x="608013" y="2590800"/>
            <a:ext cx="79263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52463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7429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906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260475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62088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68751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195738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13677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362200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54158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78923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0813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262313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50996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779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937000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60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3195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45894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47466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49482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15143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3990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6689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58261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049963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2309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410325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65230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6635750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883400" y="2681288"/>
            <a:ext cx="1971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153275" y="2681288"/>
            <a:ext cx="36388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74898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77152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79629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8232775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83899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4" name="Content Placeholder 45"/>
          <p:cNvSpPr>
            <a:spLocks noGrp="1"/>
          </p:cNvSpPr>
          <p:nvPr>
            <p:ph sz="quarter" idx="4294967295"/>
          </p:nvPr>
        </p:nvSpPr>
        <p:spPr>
          <a:xfrm>
            <a:off x="228600" y="3352800"/>
            <a:ext cx="4041775" cy="2971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 New Roman"/>
                <a:cs typeface="Times New Roman"/>
              </a:rPr>
              <a:t>¬</a:t>
            </a:r>
            <a:r>
              <a:rPr lang="en-US" sz="2400" dirty="0" smtClean="0"/>
              <a:t>” </a:t>
            </a:r>
            <a:r>
              <a:rPr lang="en-US" sz="2400" dirty="0"/>
              <a:t>or </a:t>
            </a:r>
            <a:r>
              <a:rPr lang="en-US" sz="2400" dirty="0" smtClean="0"/>
              <a:t>“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” is negation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</a:rPr>
              <a:t>+</a:t>
            </a:r>
            <a:r>
              <a:rPr lang="en-US" sz="2400" dirty="0" smtClean="0"/>
              <a:t>” </a:t>
            </a:r>
            <a:r>
              <a:rPr lang="en-US" sz="2400" dirty="0"/>
              <a:t>or “</a:t>
            </a: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400" dirty="0"/>
              <a:t>” </a:t>
            </a:r>
            <a:r>
              <a:rPr lang="en-US" sz="2400" dirty="0" smtClean="0"/>
              <a:t>is OR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  <a:cs typeface="Times New Roman"/>
              </a:rPr>
              <a:t>∙</a:t>
            </a:r>
            <a:r>
              <a:rPr lang="en-US" sz="2400" dirty="0" smtClean="0">
                <a:cs typeface="Times New Roman"/>
              </a:rPr>
              <a:t>”</a:t>
            </a:r>
            <a:r>
              <a:rPr lang="en-US" sz="2400" dirty="0"/>
              <a:t> or </a:t>
            </a:r>
            <a:r>
              <a:rPr lang="en-US" sz="2400" dirty="0" smtClean="0"/>
              <a:t>“</a:t>
            </a:r>
            <a:r>
              <a:rPr lang="en-US" sz="2400" b="1" dirty="0">
                <a:solidFill>
                  <a:srgbClr val="A50021"/>
                </a:solidFill>
                <a:latin typeface="Times New Roman"/>
                <a:cs typeface="Times New Roman"/>
              </a:rPr>
              <a:t>˄</a:t>
            </a:r>
            <a:r>
              <a:rPr lang="en-US" sz="2400" dirty="0" smtClean="0"/>
              <a:t>”</a:t>
            </a:r>
            <a:r>
              <a:rPr lang="en-US" sz="2400" dirty="0" smtClean="0">
                <a:cs typeface="Times New Roman"/>
              </a:rPr>
              <a:t> is AND</a:t>
            </a:r>
            <a:endParaRPr lang="en-US" sz="2400" dirty="0" smtClean="0"/>
          </a:p>
          <a:p>
            <a:r>
              <a:rPr lang="en-US" sz="2400" dirty="0" smtClean="0"/>
              <a:t>An appearance of a variable is a </a:t>
            </a:r>
            <a:r>
              <a:rPr lang="en-US" sz="2400" i="1" dirty="0" smtClean="0">
                <a:solidFill>
                  <a:srgbClr val="A50021"/>
                </a:solidFill>
              </a:rPr>
              <a:t>literal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 OR of literals is a </a:t>
            </a:r>
            <a:r>
              <a:rPr lang="en-US" sz="2400" i="1" dirty="0" smtClean="0">
                <a:solidFill>
                  <a:srgbClr val="A50021"/>
                </a:solidFill>
              </a:rPr>
              <a:t>clause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228600" y="3352800"/>
            <a:ext cx="3429000" cy="2971800"/>
          </a:xfrm>
          <a:prstGeom prst="rect">
            <a:avLst/>
          </a:prstGeom>
          <a:noFill/>
          <a:ln w="158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00200" y="3505200"/>
            <a:ext cx="105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Interpolants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Interpolants are generated by calling a </a:t>
            </a:r>
            <a:r>
              <a:rPr lang="en-US" dirty="0">
                <a:solidFill>
                  <a:srgbClr val="A50021"/>
                </a:solidFill>
              </a:rPr>
              <a:t>recursive function</a:t>
            </a:r>
            <a:r>
              <a:rPr lang="en-US" dirty="0"/>
              <a:t> on the empty clause.</a:t>
            </a:r>
          </a:p>
          <a:p>
            <a:pPr>
              <a:lnSpc>
                <a:spcPct val="90000"/>
              </a:lnSpc>
            </a:pPr>
            <a:r>
              <a:rPr lang="en-US" dirty="0"/>
              <a:t>Logic gates are created on the </a:t>
            </a:r>
            <a:r>
              <a:rPr lang="en-US" dirty="0">
                <a:solidFill>
                  <a:srgbClr val="A50021"/>
                </a:solidFill>
              </a:rPr>
              <a:t>intermediate nodes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function of the gate depends on which set of root nodes the pivot variable is present in.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The procedure terminates on root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Nodes resolved only from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(or 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can be considered as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(or 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).</a:t>
            </a:r>
          </a:p>
          <a:p>
            <a:r>
              <a:rPr lang="en-US" i="1" dirty="0"/>
              <a:t>Proof:</a:t>
            </a:r>
            <a:r>
              <a:rPr lang="en-US" b="1" dirty="0"/>
              <a:t> </a:t>
            </a:r>
            <a:r>
              <a:rPr lang="en-US" dirty="0"/>
              <a:t>Given clauses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dirty="0"/>
              <a:t>, and </a:t>
            </a:r>
            <a:r>
              <a:rPr lang="en-US" b="1" dirty="0"/>
              <a:t>E</a:t>
            </a:r>
            <a:r>
              <a:rPr lang="en-US" dirty="0"/>
              <a:t> such that (</a:t>
            </a:r>
            <a:r>
              <a:rPr lang="en-US" b="1" dirty="0"/>
              <a:t>C</a:t>
            </a:r>
            <a:r>
              <a:rPr lang="en-US" dirty="0"/>
              <a:t>)(</a:t>
            </a:r>
            <a:r>
              <a:rPr lang="en-US" b="1" dirty="0"/>
              <a:t>D</a:t>
            </a:r>
            <a:r>
              <a:rPr lang="en-US" dirty="0"/>
              <a:t>) </a:t>
            </a:r>
            <a:r>
              <a:rPr lang="en-US" b="1" dirty="0">
                <a:cs typeface="Arial" charset="0"/>
              </a:rPr>
              <a:t>→</a:t>
            </a:r>
            <a:r>
              <a:rPr lang="en-US" dirty="0">
                <a:cs typeface="Arial" charset="0"/>
              </a:rPr>
              <a:t> (</a:t>
            </a:r>
            <a:r>
              <a:rPr lang="en-US" b="1" dirty="0">
                <a:cs typeface="Arial" charset="0"/>
              </a:rPr>
              <a:t>E</a:t>
            </a:r>
            <a:r>
              <a:rPr lang="en-US" dirty="0">
                <a:cs typeface="Arial" charset="0"/>
              </a:rPr>
              <a:t>),  (</a:t>
            </a:r>
            <a:r>
              <a:rPr lang="en-US" b="1" dirty="0">
                <a:cs typeface="Arial" charset="0"/>
              </a:rPr>
              <a:t>C</a:t>
            </a:r>
            <a:r>
              <a:rPr lang="en-US" dirty="0">
                <a:cs typeface="Arial" charset="0"/>
              </a:rPr>
              <a:t>)(</a:t>
            </a:r>
            <a:r>
              <a:rPr lang="en-US" b="1" dirty="0">
                <a:cs typeface="Arial" charset="0"/>
              </a:rPr>
              <a:t>D</a:t>
            </a:r>
            <a:r>
              <a:rPr lang="en-US" dirty="0">
                <a:cs typeface="Arial" charset="0"/>
              </a:rPr>
              <a:t>) ≡ (</a:t>
            </a:r>
            <a:r>
              <a:rPr lang="en-US" b="1" dirty="0">
                <a:cs typeface="Arial" charset="0"/>
              </a:rPr>
              <a:t>C</a:t>
            </a:r>
            <a:r>
              <a:rPr lang="en-US" dirty="0">
                <a:cs typeface="Arial" charset="0"/>
              </a:rPr>
              <a:t>)(</a:t>
            </a:r>
            <a:r>
              <a:rPr lang="en-US" b="1" dirty="0">
                <a:cs typeface="Arial" charset="0"/>
              </a:rPr>
              <a:t>D</a:t>
            </a:r>
            <a:r>
              <a:rPr lang="en-US" dirty="0">
                <a:cs typeface="Arial" charset="0"/>
              </a:rPr>
              <a:t>)(</a:t>
            </a:r>
            <a:r>
              <a:rPr lang="en-US" b="1" dirty="0">
                <a:cs typeface="Arial" charset="0"/>
              </a:rPr>
              <a:t>E</a:t>
            </a:r>
            <a:r>
              <a:rPr lang="en-US" dirty="0">
                <a:cs typeface="Arial" charset="0"/>
              </a:rPr>
              <a:t>).</a:t>
            </a:r>
            <a:endParaRPr lang="en-US" i="1" dirty="0">
              <a:cs typeface="Arial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86400" y="3962400"/>
            <a:ext cx="3200400" cy="2057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638800" y="4191000"/>
            <a:ext cx="1295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867400" y="4800600"/>
            <a:ext cx="914400" cy="990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7391400" y="4419600"/>
            <a:ext cx="10668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510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A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4267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I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756525" y="4876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2534" name="AutoShape 6"/>
          <p:cNvSpPr>
            <a:spLocks noChangeAspect="1" noChangeArrowheads="1" noTextEdit="1"/>
          </p:cNvSpPr>
          <p:nvPr/>
        </p:nvSpPr>
        <p:spPr bwMode="auto">
          <a:xfrm>
            <a:off x="609600" y="1901825"/>
            <a:ext cx="7543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52463" y="1965325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38188" y="1965325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973138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230313" y="1965325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22400" y="1965325"/>
            <a:ext cx="2206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636713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893888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065338" y="1965325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79650" y="1965325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451100" y="1965325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686050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963863" y="1965325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135313" y="1965325"/>
            <a:ext cx="220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370263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627438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778250" y="1965325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990975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141788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398963" y="1965325"/>
            <a:ext cx="141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4548188" y="1965325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4740275" y="1965325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4933950" y="1965325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5168900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426075" y="1965325"/>
            <a:ext cx="141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575300" y="1965325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789613" y="1965325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5961063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132513" y="1965325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238875" y="1965325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345238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6581775" y="1965325"/>
            <a:ext cx="180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6838950" y="1965325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7159625" y="1965325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7373938" y="1965325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7608888" y="1965325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7866063" y="1965325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8015288" y="1965325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4633913" y="3206750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4740275" y="3206750"/>
            <a:ext cx="141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4891088" y="3206750"/>
            <a:ext cx="148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345238" y="3206750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538913" y="3206750"/>
            <a:ext cx="141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6667500" y="3206750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5575300" y="4211638"/>
            <a:ext cx="29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4279900" y="2374900"/>
            <a:ext cx="409575" cy="820738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 flipH="1">
            <a:off x="4895850" y="2374900"/>
            <a:ext cx="411163" cy="820738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 flipH="1" flipV="1">
            <a:off x="6129338" y="2374900"/>
            <a:ext cx="204787" cy="820738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 flipH="1">
            <a:off x="6540500" y="2374900"/>
            <a:ext cx="409575" cy="820738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4895850" y="3608388"/>
            <a:ext cx="615950" cy="6143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 flipH="1">
            <a:off x="5922963" y="3608388"/>
            <a:ext cx="617537" cy="6143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09600" y="1901825"/>
            <a:ext cx="7543800" cy="2746375"/>
            <a:chOff x="384" y="1198"/>
            <a:chExt cx="4752" cy="1730"/>
          </a:xfrm>
        </p:grpSpPr>
        <p:sp>
          <p:nvSpPr>
            <p:cNvPr id="256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98"/>
              <a:ext cx="4752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411" y="1238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465" y="1238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613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775" y="1238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896" y="1238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031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193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1301" y="1238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436" y="1238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544" y="1238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1692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1867" y="1238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1975" y="1238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2123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2285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2380" y="1238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2514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2609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2771" y="1238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2865" y="1238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2986" y="1238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3108" y="1238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256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3418" y="1238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3512" y="1238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3647" y="1238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3755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3863" y="1238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3930" y="1238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3997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4146" y="1238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4308" y="1238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>
              <a:off x="4510" y="1238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4645" y="1238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4793" y="1238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4955" y="1238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5049" y="1238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641" name="Rectangle 41"/>
            <p:cNvSpPr>
              <a:spLocks noChangeArrowheads="1"/>
            </p:cNvSpPr>
            <p:nvPr/>
          </p:nvSpPr>
          <p:spPr bwMode="auto">
            <a:xfrm>
              <a:off x="2919" y="20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642" name="Rectangle 42"/>
            <p:cNvSpPr>
              <a:spLocks noChangeArrowheads="1"/>
            </p:cNvSpPr>
            <p:nvPr/>
          </p:nvSpPr>
          <p:spPr bwMode="auto">
            <a:xfrm>
              <a:off x="2986" y="20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643" name="Rectangle 43"/>
            <p:cNvSpPr>
              <a:spLocks noChangeArrowheads="1"/>
            </p:cNvSpPr>
            <p:nvPr/>
          </p:nvSpPr>
          <p:spPr bwMode="auto">
            <a:xfrm>
              <a:off x="3081" y="2020"/>
              <a:ext cx="9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                (</a:t>
              </a:r>
              <a:endParaRPr lang="en-US" dirty="0"/>
            </a:p>
          </p:txBody>
        </p:sp>
        <p:sp>
          <p:nvSpPr>
            <p:cNvPr id="25644" name="Rectangle 44"/>
            <p:cNvSpPr>
              <a:spLocks noChangeArrowheads="1"/>
            </p:cNvSpPr>
            <p:nvPr/>
          </p:nvSpPr>
          <p:spPr bwMode="auto">
            <a:xfrm>
              <a:off x="3997" y="20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5645" name="Rectangle 45"/>
            <p:cNvSpPr>
              <a:spLocks noChangeArrowheads="1"/>
            </p:cNvSpPr>
            <p:nvPr/>
          </p:nvSpPr>
          <p:spPr bwMode="auto">
            <a:xfrm>
              <a:off x="4119" y="20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5646" name="Rectangle 46"/>
            <p:cNvSpPr>
              <a:spLocks noChangeArrowheads="1"/>
            </p:cNvSpPr>
            <p:nvPr/>
          </p:nvSpPr>
          <p:spPr bwMode="auto">
            <a:xfrm>
              <a:off x="4200" y="20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5647" name="Rectangle 47"/>
            <p:cNvSpPr>
              <a:spLocks noChangeArrowheads="1"/>
            </p:cNvSpPr>
            <p:nvPr/>
          </p:nvSpPr>
          <p:spPr bwMode="auto">
            <a:xfrm>
              <a:off x="3512" y="2653"/>
              <a:ext cx="1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 )</a:t>
              </a:r>
              <a:endParaRPr lang="en-US" dirty="0"/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2696" y="1496"/>
              <a:ext cx="258" cy="51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H="1">
              <a:off x="3084" y="1496"/>
              <a:ext cx="259" cy="51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 flipH="1" flipV="1">
              <a:off x="3861" y="1496"/>
              <a:ext cx="129" cy="51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51" name="Line 51"/>
            <p:cNvSpPr>
              <a:spLocks noChangeShapeType="1"/>
            </p:cNvSpPr>
            <p:nvPr/>
          </p:nvSpPr>
          <p:spPr bwMode="auto">
            <a:xfrm flipH="1">
              <a:off x="4120" y="1496"/>
              <a:ext cx="258" cy="51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52" name="Line 52"/>
            <p:cNvSpPr>
              <a:spLocks noChangeShapeType="1"/>
            </p:cNvSpPr>
            <p:nvPr/>
          </p:nvSpPr>
          <p:spPr bwMode="auto">
            <a:xfrm>
              <a:off x="3084" y="2273"/>
              <a:ext cx="388" cy="38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53" name="Line 53"/>
            <p:cNvSpPr>
              <a:spLocks noChangeShapeType="1"/>
            </p:cNvSpPr>
            <p:nvPr/>
          </p:nvSpPr>
          <p:spPr bwMode="auto">
            <a:xfrm flipH="1">
              <a:off x="3731" y="2273"/>
              <a:ext cx="389" cy="387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5655" name="Object 55"/>
          <p:cNvGraphicFramePr>
            <a:graphicFrameLocks noGrp="1" noChangeAspect="1"/>
          </p:cNvGraphicFramePr>
          <p:nvPr>
            <p:ph idx="1"/>
          </p:nvPr>
        </p:nvGraphicFramePr>
        <p:xfrm>
          <a:off x="4191000" y="2209800"/>
          <a:ext cx="173355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9" name="Visio" r:id="rId3" imgW="586740" imgH="899160" progId="Visio.Drawing.11">
                  <p:embed/>
                </p:oleObj>
              </mc:Choice>
              <mc:Fallback>
                <p:oleObj name="Visio" r:id="rId3" imgW="586740" imgH="899160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9800"/>
                        <a:ext cx="173355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6630" name="AutoShape 6"/>
          <p:cNvSpPr>
            <a:spLocks noChangeAspect="1" noChangeArrowheads="1" noTextEdit="1"/>
          </p:cNvSpPr>
          <p:nvPr/>
        </p:nvSpPr>
        <p:spPr bwMode="auto">
          <a:xfrm>
            <a:off x="533400" y="1714500"/>
            <a:ext cx="74676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6263" y="1778000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0400" y="17780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93763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147763" y="1778000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338263" y="1778000"/>
            <a:ext cx="220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550988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804988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974850" y="1778000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185988" y="1778000"/>
            <a:ext cx="192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355850" y="17780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589213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863850" y="1778000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033713" y="1778000"/>
            <a:ext cx="220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267075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521075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3668713" y="1778000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881438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4029075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4283075" y="1778000"/>
            <a:ext cx="141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432300" y="1778000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4622800" y="1778000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13300" y="17780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5046663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5300663" y="1778000"/>
            <a:ext cx="141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5448300" y="1778000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5661025" y="1778000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830888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6000750" y="1778000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6105525" y="1778000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6211888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6445250" y="1778000"/>
            <a:ext cx="180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6699250" y="17780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7016750" y="1778000"/>
            <a:ext cx="212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7229475" y="17780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7461250" y="1778000"/>
            <a:ext cx="26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7716838" y="1778000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7864475" y="1778000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1614488" y="3005138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1719263" y="3005138"/>
            <a:ext cx="15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1952625" y="3005138"/>
            <a:ext cx="180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dirty="0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2206625" y="3005138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¬c</a:t>
            </a:r>
            <a:endParaRPr lang="en-US" dirty="0"/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2546350" y="3005138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4538663" y="5018088"/>
            <a:ext cx="29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1319213" y="2182813"/>
            <a:ext cx="406400" cy="8128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>
            <a:off x="2538413" y="2182813"/>
            <a:ext cx="407987" cy="8128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3668713" y="4022725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3775075" y="4022725"/>
            <a:ext cx="192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3965575" y="4022725"/>
            <a:ext cx="141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4092575" y="4022725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5130800" y="4022725"/>
            <a:ext cx="10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5237163" y="4022725"/>
            <a:ext cx="141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5364163" y="4022725"/>
            <a:ext cx="106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2132013" y="3403600"/>
            <a:ext cx="1627187" cy="6080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 flipH="1">
            <a:off x="3963988" y="2182813"/>
            <a:ext cx="1828800" cy="18288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4165600" y="2182813"/>
            <a:ext cx="1017588" cy="18288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5183188" y="2182813"/>
            <a:ext cx="203200" cy="18288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3963988" y="4419600"/>
            <a:ext cx="608012" cy="6096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 flipH="1">
            <a:off x="4776788" y="4419600"/>
            <a:ext cx="609600" cy="609600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76263" y="1778000"/>
            <a:ext cx="7394575" cy="3621088"/>
            <a:chOff x="363" y="1120"/>
            <a:chExt cx="4658" cy="2281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363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416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563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23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843" y="1120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977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1137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1244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377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1484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1631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804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1911" y="1120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058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2218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311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2445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2538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2698" y="11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792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2912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3032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3179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3339" y="11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3432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566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673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3780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3846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3913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060" y="1120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220" y="1120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4420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554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700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4861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954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1017" y="18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1083" y="18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1230" y="1893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1390" y="1893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604" y="18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19" name="Rectangle 47"/>
            <p:cNvSpPr>
              <a:spLocks noChangeArrowheads="1"/>
            </p:cNvSpPr>
            <p:nvPr/>
          </p:nvSpPr>
          <p:spPr bwMode="auto">
            <a:xfrm>
              <a:off x="2859" y="3161"/>
              <a:ext cx="1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 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>
              <a:off x="831" y="1375"/>
              <a:ext cx="256" cy="51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 flipH="1">
              <a:off x="1599" y="1375"/>
              <a:ext cx="257" cy="51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22" name="Rectangle 50"/>
            <p:cNvSpPr>
              <a:spLocks noChangeArrowheads="1"/>
            </p:cNvSpPr>
            <p:nvPr/>
          </p:nvSpPr>
          <p:spPr bwMode="auto">
            <a:xfrm>
              <a:off x="2311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3" name="Rectangle 51"/>
            <p:cNvSpPr>
              <a:spLocks noChangeArrowheads="1"/>
            </p:cNvSpPr>
            <p:nvPr/>
          </p:nvSpPr>
          <p:spPr bwMode="auto">
            <a:xfrm>
              <a:off x="2378" y="2534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2503" y="2534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5" name="Rectangle 53"/>
            <p:cNvSpPr>
              <a:spLocks noChangeArrowheads="1"/>
            </p:cNvSpPr>
            <p:nvPr/>
          </p:nvSpPr>
          <p:spPr bwMode="auto">
            <a:xfrm>
              <a:off x="2578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6" name="Rectangle 54"/>
            <p:cNvSpPr>
              <a:spLocks noChangeArrowheads="1"/>
            </p:cNvSpPr>
            <p:nvPr/>
          </p:nvSpPr>
          <p:spPr bwMode="auto">
            <a:xfrm>
              <a:off x="3232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7" name="Rectangle 55"/>
            <p:cNvSpPr>
              <a:spLocks noChangeArrowheads="1"/>
            </p:cNvSpPr>
            <p:nvPr/>
          </p:nvSpPr>
          <p:spPr bwMode="auto">
            <a:xfrm>
              <a:off x="3299" y="2534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8" name="Rectangle 56"/>
            <p:cNvSpPr>
              <a:spLocks noChangeArrowheads="1"/>
            </p:cNvSpPr>
            <p:nvPr/>
          </p:nvSpPr>
          <p:spPr bwMode="auto">
            <a:xfrm>
              <a:off x="3379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>
              <a:off x="1343" y="2144"/>
              <a:ext cx="1025" cy="38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 flipH="1">
              <a:off x="2497" y="1375"/>
              <a:ext cx="1152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2624" y="1375"/>
              <a:ext cx="641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3265" y="1375"/>
              <a:ext cx="128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>
              <a:off x="2497" y="2784"/>
              <a:ext cx="383" cy="384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 flipH="1">
              <a:off x="3009" y="2784"/>
              <a:ext cx="384" cy="384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495800" y="3048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Proofs with few resolutions between clauses of </a:t>
            </a:r>
            <a:r>
              <a:rPr lang="en-US" sz="2800" b="1" i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 and </a:t>
            </a:r>
            <a:r>
              <a:rPr lang="en-US" sz="2800" b="1" i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will tend to have </a:t>
            </a:r>
            <a:r>
              <a:rPr lang="en-US" sz="2800" dirty="0">
                <a:solidFill>
                  <a:srgbClr val="A50021"/>
                </a:solidFill>
              </a:rPr>
              <a:t>smaller interpolants.</a:t>
            </a:r>
          </a:p>
          <a:p>
            <a:pPr lvl="1"/>
            <a:r>
              <a:rPr lang="en-US" sz="2400" dirty="0"/>
              <a:t>We refer to nodes that have ancestors for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b="1" i="1" dirty="0">
                <a:solidFill>
                  <a:schemeClr val="accent2"/>
                </a:solidFill>
              </a:rPr>
              <a:t>B</a:t>
            </a:r>
            <a:r>
              <a:rPr lang="en-US" sz="2400" dirty="0"/>
              <a:t> as </a:t>
            </a:r>
            <a:r>
              <a:rPr lang="en-US" sz="2400" i="1" dirty="0">
                <a:solidFill>
                  <a:srgbClr val="A50021"/>
                </a:solidFill>
              </a:rPr>
              <a:t>mixed nodes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We refer to proofs with few mixed nodes as being more </a:t>
            </a:r>
            <a:r>
              <a:rPr lang="en-US" sz="2400" i="1" dirty="0">
                <a:solidFill>
                  <a:srgbClr val="A50021"/>
                </a:solidFill>
              </a:rPr>
              <a:t>disjoint</a:t>
            </a:r>
            <a:r>
              <a:rPr lang="en-US" sz="2400" dirty="0"/>
              <a:t>.</a:t>
            </a:r>
          </a:p>
          <a:p>
            <a:r>
              <a:rPr lang="en-US" sz="2800" dirty="0"/>
              <a:t>Our goal: </a:t>
            </a:r>
            <a:r>
              <a:rPr lang="en-US" sz="2800" dirty="0">
                <a:solidFill>
                  <a:schemeClr val="accent2"/>
                </a:solidFill>
              </a:rPr>
              <a:t>find a more disjoint proof before generating the interpolant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2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node </a:t>
            </a:r>
            <a:r>
              <a:rPr lang="en-US" b="1" i="1" dirty="0">
                <a:solidFill>
                  <a:srgbClr val="7A0019"/>
                </a:solidFill>
                <a:latin typeface="+mj-lt"/>
              </a:rPr>
              <a:t>c</a:t>
            </a:r>
            <a:r>
              <a:rPr lang="en-US" dirty="0"/>
              <a:t> in a proof is implied by root nodes </a:t>
            </a:r>
            <a:r>
              <a:rPr lang="en-US" b="1" i="1" dirty="0">
                <a:solidFill>
                  <a:srgbClr val="7A0019"/>
                </a:solidFill>
              </a:rPr>
              <a:t>R</a:t>
            </a:r>
            <a:r>
              <a:rPr lang="en-US" dirty="0"/>
              <a:t>, then all assignments that satisfy the clauses of </a:t>
            </a:r>
            <a:r>
              <a:rPr lang="en-US" b="1" i="1" dirty="0">
                <a:solidFill>
                  <a:srgbClr val="7A0019"/>
                </a:solidFill>
              </a:rPr>
              <a:t>R</a:t>
            </a:r>
            <a:r>
              <a:rPr lang="en-US" dirty="0"/>
              <a:t> also satisfy </a:t>
            </a:r>
            <a:r>
              <a:rPr lang="en-US" b="1" i="1" dirty="0" smtClean="0">
                <a:solidFill>
                  <a:srgbClr val="7A0019"/>
                </a:solidFill>
                <a:latin typeface="+mj-lt"/>
              </a:rPr>
              <a:t>c</a:t>
            </a:r>
            <a:endParaRPr lang="en-US" b="1" i="1" dirty="0">
              <a:latin typeface="+mj-lt"/>
            </a:endParaRPr>
          </a:p>
          <a:p>
            <a:r>
              <a:rPr lang="en-US" i="1" dirty="0"/>
              <a:t>Proof:</a:t>
            </a:r>
            <a:r>
              <a:rPr lang="en-US" dirty="0"/>
              <a:t> since </a:t>
            </a:r>
            <a:r>
              <a:rPr lang="en-US" b="1" i="1" dirty="0">
                <a:solidFill>
                  <a:srgbClr val="7A0019"/>
                </a:solidFill>
                <a:latin typeface="+mj-lt"/>
              </a:rPr>
              <a:t>R</a:t>
            </a:r>
            <a:r>
              <a:rPr lang="en-US" b="1" dirty="0">
                <a:solidFill>
                  <a:srgbClr val="7A0019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7A0019"/>
                </a:solidFill>
                <a:latin typeface="+mj-lt"/>
                <a:cs typeface="Times New Roman" pitchFamily="18" charset="0"/>
              </a:rPr>
              <a:t>→ </a:t>
            </a:r>
            <a:r>
              <a:rPr lang="en-US" b="1" i="1" dirty="0">
                <a:solidFill>
                  <a:srgbClr val="7A0019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dirty="0">
                <a:cs typeface="Times New Roman" pitchFamily="18" charset="0"/>
              </a:rPr>
              <a:t>, whenever </a:t>
            </a:r>
            <a:r>
              <a:rPr lang="en-US" b="1" i="1" dirty="0">
                <a:solidFill>
                  <a:srgbClr val="7A0019"/>
                </a:solidFill>
                <a:cs typeface="Times New Roman" pitchFamily="18" charset="0"/>
              </a:rPr>
              <a:t>R</a:t>
            </a:r>
            <a:r>
              <a:rPr lang="en-US" dirty="0">
                <a:solidFill>
                  <a:srgbClr val="7A0019"/>
                </a:solidFill>
                <a:cs typeface="Times New Roman" pitchFamily="18" charset="0"/>
              </a:rPr>
              <a:t> = 1</a:t>
            </a:r>
            <a:r>
              <a:rPr lang="en-US" dirty="0">
                <a:cs typeface="Times New Roman" pitchFamily="18" charset="0"/>
              </a:rPr>
              <a:t>,      </a:t>
            </a:r>
            <a:r>
              <a:rPr lang="en-US" b="1" i="1" dirty="0">
                <a:solidFill>
                  <a:srgbClr val="7A0019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7A0019"/>
                </a:solidFill>
                <a:latin typeface="+mj-lt"/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rgbClr val="7A0019"/>
                </a:solidFill>
                <a:latin typeface="+mj-lt"/>
                <a:cs typeface="Times New Roman" pitchFamily="18" charset="0"/>
              </a:rPr>
              <a:t>1</a:t>
            </a:r>
            <a:endParaRPr lang="en-US" i="1" dirty="0">
              <a:solidFill>
                <a:srgbClr val="7A0019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Based Methods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b="1" i="1" dirty="0">
                <a:solidFill>
                  <a:srgbClr val="7A0019"/>
                </a:solidFill>
              </a:rPr>
              <a:t>R</a:t>
            </a:r>
            <a:r>
              <a:rPr lang="en-US" dirty="0">
                <a:solidFill>
                  <a:srgbClr val="7A0019"/>
                </a:solidFill>
              </a:rPr>
              <a:t> 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→ </a:t>
            </a:r>
            <a:r>
              <a:rPr lang="en-US" b="1" i="1" dirty="0">
                <a:solidFill>
                  <a:srgbClr val="7A0019"/>
                </a:solidFill>
                <a:cs typeface="Arial" charset="0"/>
              </a:rPr>
              <a:t>c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the SAT instance 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(</a:t>
            </a:r>
            <a:r>
              <a:rPr lang="en-US" b="1" i="1" dirty="0">
                <a:solidFill>
                  <a:srgbClr val="7A0019"/>
                </a:solidFill>
                <a:cs typeface="Arial" charset="0"/>
              </a:rPr>
              <a:t>R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)(¬</a:t>
            </a:r>
            <a:r>
              <a:rPr lang="en-US" b="1" i="1" dirty="0">
                <a:solidFill>
                  <a:srgbClr val="7A0019"/>
                </a:solidFill>
                <a:cs typeface="Arial" charset="0"/>
              </a:rPr>
              <a:t>c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) </a:t>
            </a:r>
            <a:r>
              <a:rPr lang="en-US" dirty="0">
                <a:cs typeface="Arial" charset="0"/>
              </a:rPr>
              <a:t>will be unsatisfiable.</a:t>
            </a:r>
          </a:p>
          <a:p>
            <a:r>
              <a:rPr lang="en-US" dirty="0">
                <a:cs typeface="Arial" charset="0"/>
              </a:rPr>
              <a:t>R. Gershman used this observation to find Minimum Unsatisfiable Cores (</a:t>
            </a:r>
            <a:r>
              <a:rPr lang="en-US" dirty="0">
                <a:solidFill>
                  <a:srgbClr val="7A0019"/>
                </a:solidFill>
                <a:cs typeface="Arial" charset="0"/>
              </a:rPr>
              <a:t>MUCs</a:t>
            </a:r>
            <a:r>
              <a:rPr lang="en-US" dirty="0">
                <a:cs typeface="Arial" charset="0"/>
              </a:rPr>
              <a:t>) for resolution proofs</a:t>
            </a:r>
            <a:r>
              <a:rPr lang="en-US" baseline="30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R. Gershman, M. Koifman, and O. Strichman. An approach for extracting a small unsatisfiable core. Formal Methods in System Design, 2008.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r>
              <a:rPr lang="en-US" dirty="0"/>
              <a:t>What if we want to know if (</a:t>
            </a:r>
            <a:r>
              <a:rPr lang="en-US" b="1" dirty="0">
                <a:cs typeface="Arial" charset="0"/>
              </a:rPr>
              <a:t>¬c</a:t>
            </a:r>
            <a:r>
              <a:rPr lang="en-US" dirty="0">
                <a:cs typeface="Arial" charset="0"/>
              </a:rPr>
              <a:t>) can be implied by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?</a:t>
            </a:r>
          </a:p>
          <a:p>
            <a:r>
              <a:rPr lang="en-US" dirty="0">
                <a:cs typeface="Arial" charset="0"/>
              </a:rPr>
              <a:t>Check the satisfiability of: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371600" y="4800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a+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 flipV="1">
            <a:off x="6934200" y="32004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3152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38925" name="AutoShape 13"/>
          <p:cNvSpPr>
            <a:spLocks noChangeAspect="1" noChangeArrowheads="1" noTextEdit="1"/>
          </p:cNvSpPr>
          <p:nvPr/>
        </p:nvSpPr>
        <p:spPr bwMode="auto">
          <a:xfrm>
            <a:off x="684213" y="1524000"/>
            <a:ext cx="76215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7270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814388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0525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131127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1506538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7224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9812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15423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37172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254476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78130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062288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235325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47345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37338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38846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100513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2529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4511675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66248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485775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05301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2911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5549900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57007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591820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609123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62642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637222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6480175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6718300" y="1587500"/>
            <a:ext cx="18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6977063" y="15875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73009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7518400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77549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801528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8166100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4749800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48577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5008563" y="28416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               (</a:t>
            </a:r>
            <a:endParaRPr lang="en-US" dirty="0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6480175" y="2841625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66738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6804025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5700713" y="3857625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4391025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H="1">
            <a:off x="5014913" y="2001838"/>
            <a:ext cx="414337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 flipH="1" flipV="1">
            <a:off x="6261100" y="2001838"/>
            <a:ext cx="20637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H="1">
            <a:off x="6675438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5014913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 flipH="1">
            <a:off x="6053138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2971800" y="5167313"/>
            <a:ext cx="2667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= 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36576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UNSAT!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77" grpId="0"/>
      <p:bldP spid="389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Satisfiability</a:t>
            </a:r>
            <a:endParaRPr lang="en-US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Is there some assignment of </a:t>
            </a:r>
            <a:r>
              <a:rPr lang="en-US" b="1" i="1" dirty="0" smtClean="0">
                <a:latin typeface="Times" pitchFamily="18" charset="0"/>
              </a:rPr>
              <a:t>a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b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c</a:t>
            </a:r>
            <a:r>
              <a:rPr lang="en-US" i="1" dirty="0" smtClean="0">
                <a:latin typeface="Times" pitchFamily="18" charset="0"/>
              </a:rPr>
              <a:t>,</a:t>
            </a:r>
            <a:r>
              <a:rPr lang="en-US" dirty="0" smtClean="0"/>
              <a:t> and </a:t>
            </a:r>
            <a:r>
              <a:rPr lang="en-US" b="1" i="1" dirty="0" smtClean="0">
                <a:latin typeface="Times" pitchFamily="18" charset="0"/>
              </a:rPr>
              <a:t>d</a:t>
            </a:r>
            <a:r>
              <a:rPr lang="en-US" dirty="0" smtClean="0"/>
              <a:t> that satisfies this (</a:t>
            </a:r>
            <a:r>
              <a:rPr lang="en-US" dirty="0" smtClean="0">
                <a:solidFill>
                  <a:srgbClr val="A50021"/>
                </a:solidFill>
              </a:rPr>
              <a:t>CNF</a:t>
            </a:r>
            <a:r>
              <a:rPr lang="en-US" dirty="0" smtClean="0"/>
              <a:t>)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775" name="AutoShape 7"/>
          <p:cNvSpPr>
            <a:spLocks noChangeAspect="1" noChangeArrowheads="1" noTextEdit="1"/>
          </p:cNvSpPr>
          <p:nvPr/>
        </p:nvSpPr>
        <p:spPr bwMode="auto">
          <a:xfrm>
            <a:off x="608013" y="2590800"/>
            <a:ext cx="79263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52463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7429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906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260475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62088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68751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195738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13677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362200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54158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78923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0813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262313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50996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779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937000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60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3195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45894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47466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49482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15143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3990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6689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58261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049963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2309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410325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65230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6635750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883400" y="2681288"/>
            <a:ext cx="1971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153275" y="2681288"/>
            <a:ext cx="36388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74898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77152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79629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8232775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83899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4835525" y="3962400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4948238" y="3984625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5105400" y="3962400"/>
            <a:ext cx="16158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                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6635750" y="3984625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837363" y="3984625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972300" y="3962400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44640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H="1">
            <a:off x="51117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 flipH="1" flipV="1">
            <a:off x="6407150" y="3087688"/>
            <a:ext cx="2159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 flipH="1">
            <a:off x="68389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7" name="Content Placeholder 45"/>
          <p:cNvSpPr>
            <a:spLocks noGrp="1"/>
          </p:cNvSpPr>
          <p:nvPr>
            <p:ph sz="quarter" idx="4294967295"/>
          </p:nvPr>
        </p:nvSpPr>
        <p:spPr>
          <a:xfrm>
            <a:off x="228600" y="3352800"/>
            <a:ext cx="4041775" cy="2971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 New Roman"/>
                <a:cs typeface="Times New Roman"/>
              </a:rPr>
              <a:t>¬</a:t>
            </a:r>
            <a:r>
              <a:rPr lang="en-US" sz="2400" dirty="0" smtClean="0"/>
              <a:t>” </a:t>
            </a:r>
            <a:r>
              <a:rPr lang="en-US" sz="2400" dirty="0"/>
              <a:t>or </a:t>
            </a:r>
            <a:r>
              <a:rPr lang="en-US" sz="2400" dirty="0" smtClean="0"/>
              <a:t>“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” is negation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</a:rPr>
              <a:t>+</a:t>
            </a:r>
            <a:r>
              <a:rPr lang="en-US" sz="2400" dirty="0" smtClean="0"/>
              <a:t>” </a:t>
            </a:r>
            <a:r>
              <a:rPr lang="en-US" sz="2400" dirty="0"/>
              <a:t>or “</a:t>
            </a: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400" dirty="0"/>
              <a:t>” </a:t>
            </a:r>
            <a:r>
              <a:rPr lang="en-US" sz="2400" dirty="0" smtClean="0"/>
              <a:t>is OR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  <a:cs typeface="Times New Roman"/>
              </a:rPr>
              <a:t>∙</a:t>
            </a:r>
            <a:r>
              <a:rPr lang="en-US" sz="2400" dirty="0" smtClean="0">
                <a:cs typeface="Times New Roman"/>
              </a:rPr>
              <a:t>”</a:t>
            </a:r>
            <a:r>
              <a:rPr lang="en-US" sz="2400" dirty="0"/>
              <a:t> or </a:t>
            </a:r>
            <a:r>
              <a:rPr lang="en-US" sz="2400" dirty="0" smtClean="0"/>
              <a:t>“</a:t>
            </a:r>
            <a:r>
              <a:rPr lang="en-US" sz="2400" b="1" dirty="0">
                <a:solidFill>
                  <a:srgbClr val="A50021"/>
                </a:solidFill>
                <a:latin typeface="Times New Roman"/>
                <a:cs typeface="Times New Roman"/>
              </a:rPr>
              <a:t>˄</a:t>
            </a:r>
            <a:r>
              <a:rPr lang="en-US" sz="2400" dirty="0" smtClean="0"/>
              <a:t>”</a:t>
            </a:r>
            <a:r>
              <a:rPr lang="en-US" sz="2400" dirty="0" smtClean="0">
                <a:cs typeface="Times New Roman"/>
              </a:rPr>
              <a:t> is AND</a:t>
            </a:r>
            <a:endParaRPr lang="en-US" sz="2400" dirty="0" smtClean="0"/>
          </a:p>
          <a:p>
            <a:r>
              <a:rPr lang="en-US" sz="2400" dirty="0" smtClean="0"/>
              <a:t>An appearance of a variable is a </a:t>
            </a:r>
            <a:r>
              <a:rPr lang="en-US" sz="2400" i="1" dirty="0" smtClean="0">
                <a:solidFill>
                  <a:srgbClr val="A50021"/>
                </a:solidFill>
              </a:rPr>
              <a:t>literal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 OR of literals is a </a:t>
            </a:r>
            <a:r>
              <a:rPr lang="en-US" sz="2400" i="1" dirty="0" smtClean="0">
                <a:solidFill>
                  <a:srgbClr val="A50021"/>
                </a:solidFill>
              </a:rPr>
              <a:t>clause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28600" y="3352800"/>
            <a:ext cx="3429000" cy="2971800"/>
          </a:xfrm>
          <a:prstGeom prst="rect">
            <a:avLst/>
          </a:prstGeom>
          <a:noFill/>
          <a:ln w="158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600200" y="3505200"/>
            <a:ext cx="105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r>
              <a:rPr lang="en-US" dirty="0"/>
              <a:t>What if we want to know if (</a:t>
            </a:r>
            <a:r>
              <a:rPr lang="en-US" b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) can be implied by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?</a:t>
            </a:r>
          </a:p>
          <a:p>
            <a:r>
              <a:rPr lang="en-US" dirty="0">
                <a:cs typeface="Arial" charset="0"/>
              </a:rPr>
              <a:t>Check the satisfiability of: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a+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¬d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 flipV="1">
            <a:off x="6096000" y="41910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34200" y="419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45064" name="AutoShape 8"/>
          <p:cNvSpPr>
            <a:spLocks noChangeAspect="1" noChangeArrowheads="1" noTextEdit="1"/>
          </p:cNvSpPr>
          <p:nvPr/>
        </p:nvSpPr>
        <p:spPr bwMode="auto">
          <a:xfrm>
            <a:off x="684213" y="1524000"/>
            <a:ext cx="76215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270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814388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0525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31127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506538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7224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9812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15423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37172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254476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278130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3062288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235325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47345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37338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8846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4100513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42529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4511675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466248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485775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505301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2911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5549900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7007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91820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609123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62642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637222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6480175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6718300" y="1587500"/>
            <a:ext cx="18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6977063" y="15875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73009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7518400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77549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801528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8166100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749800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48577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008563" y="28416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              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6480175" y="2841625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66738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6804025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5700713" y="3857625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4391025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 flipH="1">
            <a:off x="5014913" y="2001838"/>
            <a:ext cx="414337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 flipH="1" flipV="1">
            <a:off x="6261100" y="2001838"/>
            <a:ext cx="20637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flipH="1">
            <a:off x="6675438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>
            <a:off x="5014913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4" name="Line 58"/>
          <p:cNvSpPr>
            <a:spLocks noChangeShapeType="1"/>
          </p:cNvSpPr>
          <p:nvPr/>
        </p:nvSpPr>
        <p:spPr bwMode="auto">
          <a:xfrm flipH="1">
            <a:off x="6053138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2971800" y="5167313"/>
            <a:ext cx="2667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= 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36576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UNSAT!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115" grpId="0"/>
      <p:bldP spid="4511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r>
              <a:rPr lang="en-US" dirty="0"/>
              <a:t>What if we want to know if (</a:t>
            </a:r>
            <a:r>
              <a:rPr lang="en-US" b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) can be implied by 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?</a:t>
            </a:r>
          </a:p>
          <a:p>
            <a:r>
              <a:rPr lang="en-US" dirty="0">
                <a:cs typeface="Arial" charset="0"/>
              </a:rPr>
              <a:t>Check the satisfiability of: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¬c + d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a+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c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¬d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6096000" y="41910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934200" y="419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48136" name="AutoShape 8"/>
          <p:cNvSpPr>
            <a:spLocks noChangeAspect="1" noChangeArrowheads="1" noTextEdit="1"/>
          </p:cNvSpPr>
          <p:nvPr/>
        </p:nvSpPr>
        <p:spPr bwMode="auto">
          <a:xfrm>
            <a:off x="684213" y="1524000"/>
            <a:ext cx="76215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270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814388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0525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31127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506538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7224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9812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215423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37172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254476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278130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062288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3235325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347345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7338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38846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100513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42529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4511675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466248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485775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505301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52911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5549900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57007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591820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609123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62642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637222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6480175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6718300" y="1587500"/>
            <a:ext cx="18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6977063" y="15875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73009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7518400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77549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801528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8166100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4749800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48577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5008563" y="28416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              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6480175" y="2841625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6738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6804025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80" name="Rectangle 52"/>
          <p:cNvSpPr>
            <a:spLocks noChangeArrowheads="1"/>
          </p:cNvSpPr>
          <p:nvPr/>
        </p:nvSpPr>
        <p:spPr bwMode="auto">
          <a:xfrm>
            <a:off x="5700713" y="3857625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4391025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H="1">
            <a:off x="5014913" y="2001838"/>
            <a:ext cx="414337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 flipH="1" flipV="1">
            <a:off x="6261100" y="2001838"/>
            <a:ext cx="20637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 flipH="1">
            <a:off x="6675438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5014913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 flipH="1">
            <a:off x="6053138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2971800" y="5167313"/>
            <a:ext cx="2667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= 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36576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UNSAT!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Proposed Method</a:t>
            </a:r>
          </a:p>
        </p:txBody>
      </p:sp>
      <p:graphicFrame>
        <p:nvGraphicFramePr>
          <p:cNvPr id="921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32100" y="990600"/>
          <a:ext cx="3721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3" name="Visio" r:id="rId3" imgW="4530090" imgH="5844540" progId="Visio.Drawing.11">
                  <p:embed/>
                </p:oleObj>
              </mc:Choice>
              <mc:Fallback>
                <p:oleObj name="Visio" r:id="rId3" imgW="4530090" imgH="5844540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990600"/>
                        <a:ext cx="3721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complexity of this approach is dominated by solving different SAT instances.</a:t>
            </a:r>
          </a:p>
          <a:p>
            <a:r>
              <a:rPr lang="en-US" dirty="0"/>
              <a:t>We can reduce the number of calls to the SAT solver by checking mixed nodes in specific 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1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 1 is a 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we don’t need to check node 3.</a:t>
            </a:r>
          </a:p>
          <a:p>
            <a:endParaRPr lang="en-US" dirty="0"/>
          </a:p>
        </p:txBody>
      </p:sp>
      <p:sp>
        <p:nvSpPr>
          <p:cNvPr id="52231" name="AutoShape 7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3  </a:t>
            </a:r>
            <a:endParaRPr lang="en-US" dirty="0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(  </a:t>
            </a:r>
            <a:endParaRPr lang="en-US" dirty="0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endParaRPr lang="en-US" dirty="0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(  </a:t>
            </a:r>
            <a:endParaRPr lang="en-US" dirty="0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1  </a:t>
            </a:r>
            <a:endParaRPr lang="en-US" dirty="0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 (  </a:t>
            </a:r>
            <a:endParaRPr lang="en-US" dirty="0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 1 is a 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we don’t need to check node 3.</a:t>
            </a:r>
          </a:p>
          <a:p>
            <a:endParaRPr lang="en-US" dirty="0"/>
          </a:p>
        </p:txBody>
      </p:sp>
      <p:sp>
        <p:nvSpPr>
          <p:cNvPr id="58372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3  </a:t>
            </a:r>
            <a:endParaRPr lang="en-US" dirty="0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(  </a:t>
            </a:r>
            <a:endParaRPr lang="en-US" dirty="0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endParaRPr lang="en-US" dirty="0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(  </a:t>
            </a:r>
            <a:endParaRPr lang="en-US" dirty="0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   </a:t>
            </a:r>
            <a:r>
              <a:rPr lang="en-US" sz="2100" b="1" dirty="0">
                <a:latin typeface="Times New Roman" pitchFamily="18" charset="0"/>
              </a:rPr>
              <a:t>(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58410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animBg="1"/>
      <p:bldP spid="58382" grpId="0" animBg="1"/>
      <p:bldP spid="58383" grpId="0"/>
      <p:bldP spid="58384" grpId="0"/>
      <p:bldP spid="58385" grpId="0"/>
      <p:bldP spid="58400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nodes 1 and 2 are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we don’t need to check nodes 3 4 or 5.</a:t>
            </a:r>
          </a:p>
          <a:p>
            <a:endParaRPr lang="en-US" dirty="0"/>
          </a:p>
        </p:txBody>
      </p:sp>
      <p:sp>
        <p:nvSpPr>
          <p:cNvPr id="60420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3  </a:t>
            </a:r>
            <a:endParaRPr lang="en-US" dirty="0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(  </a:t>
            </a:r>
            <a:endParaRPr lang="en-US" dirty="0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endParaRPr lang="en-US" dirty="0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(  </a:t>
            </a:r>
            <a:endParaRPr lang="en-US" dirty="0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1  </a:t>
            </a:r>
            <a:endParaRPr lang="en-US" dirty="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 (  </a:t>
            </a:r>
            <a:endParaRPr lang="en-US" dirty="0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60458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nodes 1 and 2 are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we don’t need to check nodes 3 4 or 5.</a:t>
            </a:r>
          </a:p>
          <a:p>
            <a:endParaRPr lang="en-US" dirty="0"/>
          </a:p>
        </p:txBody>
      </p:sp>
      <p:sp>
        <p:nvSpPr>
          <p:cNvPr id="61444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3  </a:t>
            </a:r>
            <a:endParaRPr lang="en-US" dirty="0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(  </a:t>
            </a:r>
            <a:endParaRPr lang="en-US" dirty="0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endParaRPr lang="en-US" dirty="0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(  </a:t>
            </a:r>
            <a:endParaRPr lang="en-US" dirty="0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   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2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61482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1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4343400" y="4435475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Checking nodes near the leaf first is a </a:t>
            </a:r>
            <a:r>
              <a:rPr lang="en-US" b="1" i="1" dirty="0"/>
              <a:t>backward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animBg="1"/>
      <p:bldP spid="61454" grpId="0" animBg="1"/>
      <p:bldP spid="61455" grpId="0"/>
      <p:bldP spid="61456" grpId="0"/>
      <p:bldP spid="61457" grpId="0"/>
      <p:bldP spid="61457" grpId="1"/>
      <p:bldP spid="61458" grpId="0"/>
      <p:bldP spid="61459" grpId="0"/>
      <p:bldP spid="61459" grpId="1"/>
      <p:bldP spid="61460" grpId="0"/>
      <p:bldP spid="61461" grpId="0"/>
      <p:bldP spid="61462" grpId="0" animBg="1"/>
      <p:bldP spid="61463" grpId="0" animBg="1"/>
      <p:bldP spid="61464" grpId="0" animBg="1"/>
      <p:bldP spid="61465" grpId="0" animBg="1"/>
      <p:bldP spid="61472" grpId="0" animBg="1"/>
      <p:bldP spid="61473" grpId="0" animBg="1"/>
      <p:bldP spid="61474" grpId="0" animBg="1"/>
      <p:bldP spid="61475" grpId="0" animBg="1"/>
      <p:bldP spid="6148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nodes and 3 and 4 are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node 1 can be considered a 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5540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3  </a:t>
            </a:r>
            <a:endParaRPr lang="en-US" dirty="0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(  </a:t>
            </a:r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endParaRPr lang="en-US" dirty="0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(  </a:t>
            </a:r>
            <a:endParaRPr lang="en-US" dirty="0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1  </a:t>
            </a:r>
            <a:endParaRPr lang="en-US" dirty="0"/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 (  </a:t>
            </a:r>
            <a:endParaRPr lang="en-US" dirty="0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65578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nodes and 3 and 4 are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node 1 can be considered a 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6564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3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4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  </a:t>
            </a:r>
            <a:r>
              <a:rPr lang="en-US" sz="2100" b="1" dirty="0">
                <a:latin typeface="Times New Roman" pitchFamily="18" charset="0"/>
              </a:rPr>
              <a:t>(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</a:t>
            </a:r>
            <a:endParaRPr lang="en-US" dirty="0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1  </a:t>
            </a:r>
            <a:endParaRPr lang="en-US" dirty="0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       (  </a:t>
            </a:r>
            <a:endParaRPr lang="en-US" dirty="0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66604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Satisfiability</a:t>
            </a:r>
            <a:endParaRPr lang="en-US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Is there some assignment of </a:t>
            </a:r>
            <a:r>
              <a:rPr lang="en-US" b="1" i="1" dirty="0" smtClean="0">
                <a:latin typeface="Times" pitchFamily="18" charset="0"/>
              </a:rPr>
              <a:t>a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b</a:t>
            </a:r>
            <a:r>
              <a:rPr lang="en-US" i="1" dirty="0" smtClean="0">
                <a:latin typeface="Times" pitchFamily="18" charset="0"/>
              </a:rPr>
              <a:t>, </a:t>
            </a:r>
            <a:r>
              <a:rPr lang="en-US" b="1" i="1" dirty="0" smtClean="0">
                <a:latin typeface="Times" pitchFamily="18" charset="0"/>
              </a:rPr>
              <a:t>c</a:t>
            </a:r>
            <a:r>
              <a:rPr lang="en-US" i="1" dirty="0" smtClean="0">
                <a:latin typeface="Times" pitchFamily="18" charset="0"/>
              </a:rPr>
              <a:t>,</a:t>
            </a:r>
            <a:r>
              <a:rPr lang="en-US" dirty="0" smtClean="0"/>
              <a:t> and </a:t>
            </a:r>
            <a:r>
              <a:rPr lang="en-US" b="1" i="1" dirty="0" smtClean="0">
                <a:latin typeface="Times" pitchFamily="18" charset="0"/>
              </a:rPr>
              <a:t>d</a:t>
            </a:r>
            <a:r>
              <a:rPr lang="en-US" dirty="0" smtClean="0"/>
              <a:t> that satisfies this (</a:t>
            </a:r>
            <a:r>
              <a:rPr lang="en-US" dirty="0" smtClean="0">
                <a:solidFill>
                  <a:srgbClr val="A50021"/>
                </a:solidFill>
              </a:rPr>
              <a:t>CNF</a:t>
            </a:r>
            <a:r>
              <a:rPr lang="en-US" dirty="0" smtClean="0"/>
              <a:t>)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775" name="AutoShape 7"/>
          <p:cNvSpPr>
            <a:spLocks noChangeAspect="1" noChangeArrowheads="1" noTextEdit="1"/>
          </p:cNvSpPr>
          <p:nvPr/>
        </p:nvSpPr>
        <p:spPr bwMode="auto">
          <a:xfrm>
            <a:off x="608013" y="2590800"/>
            <a:ext cx="79263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52463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7429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906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260475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62088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68751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195738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13677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362200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254158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278923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0813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262313" y="2681288"/>
            <a:ext cx="240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509963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779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937000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608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3195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45894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47466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4948238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151438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399088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668963" y="2681288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58261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049963" y="2681288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230938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410325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65230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6635750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883400" y="2681288"/>
            <a:ext cx="1971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153275" y="2681288"/>
            <a:ext cx="36388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7489825" y="2659063"/>
            <a:ext cx="2308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7715250" y="2681288"/>
            <a:ext cx="2596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7962900" y="2681288"/>
            <a:ext cx="283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8232775" y="2681288"/>
            <a:ext cx="1731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8389938" y="2659063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4835525" y="3962400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4948238" y="3984625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5105400" y="3962400"/>
            <a:ext cx="16158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                (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6635750" y="3984625"/>
            <a:ext cx="20999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¬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837363" y="3984625"/>
            <a:ext cx="1538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A50021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972300" y="3962400"/>
            <a:ext cx="1154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5826125" y="5018088"/>
            <a:ext cx="3173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dirty="0">
                <a:solidFill>
                  <a:srgbClr val="A50021"/>
                </a:solidFill>
                <a:latin typeface="Times New Roman" pitchFamily="18" charset="0"/>
              </a:rPr>
              <a:t>( 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44640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H="1">
            <a:off x="51117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 flipH="1" flipV="1">
            <a:off x="6407150" y="3087688"/>
            <a:ext cx="2159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 flipH="1">
            <a:off x="6838950" y="3087688"/>
            <a:ext cx="431800" cy="863600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5111750" y="4383088"/>
            <a:ext cx="647700" cy="646112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H="1">
            <a:off x="6191250" y="4383088"/>
            <a:ext cx="647700" cy="646112"/>
          </a:xfrm>
          <a:prstGeom prst="line">
            <a:avLst/>
          </a:prstGeom>
          <a:noFill/>
          <a:ln w="3651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200" y="54768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UNSAT!</a:t>
            </a:r>
            <a:endParaRPr lang="en-US" dirty="0"/>
          </a:p>
        </p:txBody>
      </p:sp>
      <p:sp>
        <p:nvSpPr>
          <p:cNvPr id="59" name="Content Placeholder 45"/>
          <p:cNvSpPr>
            <a:spLocks noGrp="1"/>
          </p:cNvSpPr>
          <p:nvPr>
            <p:ph sz="quarter" idx="4294967295"/>
          </p:nvPr>
        </p:nvSpPr>
        <p:spPr>
          <a:xfrm>
            <a:off x="228600" y="3352800"/>
            <a:ext cx="4041775" cy="2971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 New Roman"/>
                <a:cs typeface="Times New Roman"/>
              </a:rPr>
              <a:t>¬</a:t>
            </a:r>
            <a:r>
              <a:rPr lang="en-US" sz="2400" dirty="0" smtClean="0"/>
              <a:t>” </a:t>
            </a:r>
            <a:r>
              <a:rPr lang="en-US" sz="2400" dirty="0"/>
              <a:t>or </a:t>
            </a:r>
            <a:r>
              <a:rPr lang="en-US" sz="2400" dirty="0" smtClean="0"/>
              <a:t>“</a:t>
            </a:r>
            <a:r>
              <a:rPr lang="en-US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” is negation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</a:rPr>
              <a:t>+</a:t>
            </a:r>
            <a:r>
              <a:rPr lang="en-US" sz="2400" dirty="0" smtClean="0"/>
              <a:t>” </a:t>
            </a:r>
            <a:r>
              <a:rPr lang="en-US" sz="2400" dirty="0"/>
              <a:t>or “</a:t>
            </a: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400" dirty="0"/>
              <a:t>” </a:t>
            </a:r>
            <a:r>
              <a:rPr lang="en-US" sz="2400" dirty="0" smtClean="0"/>
              <a:t>is OR</a:t>
            </a:r>
          </a:p>
          <a:p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A50021"/>
                </a:solidFill>
                <a:latin typeface="Times" pitchFamily="18" charset="0"/>
                <a:cs typeface="Times New Roman"/>
              </a:rPr>
              <a:t>∙</a:t>
            </a:r>
            <a:r>
              <a:rPr lang="en-US" sz="2400" dirty="0" smtClean="0">
                <a:cs typeface="Times New Roman"/>
              </a:rPr>
              <a:t>”</a:t>
            </a:r>
            <a:r>
              <a:rPr lang="en-US" sz="2400" dirty="0"/>
              <a:t> or </a:t>
            </a:r>
            <a:r>
              <a:rPr lang="en-US" sz="2400" dirty="0" smtClean="0"/>
              <a:t>“</a:t>
            </a:r>
            <a:r>
              <a:rPr lang="en-US" sz="2400" b="1" dirty="0">
                <a:solidFill>
                  <a:srgbClr val="A50021"/>
                </a:solidFill>
                <a:latin typeface="Times New Roman"/>
                <a:cs typeface="Times New Roman"/>
              </a:rPr>
              <a:t>˄</a:t>
            </a:r>
            <a:r>
              <a:rPr lang="en-US" sz="2400" dirty="0" smtClean="0"/>
              <a:t>”</a:t>
            </a:r>
            <a:r>
              <a:rPr lang="en-US" sz="2400" dirty="0" smtClean="0">
                <a:cs typeface="Times New Roman"/>
              </a:rPr>
              <a:t> is AND</a:t>
            </a:r>
            <a:endParaRPr lang="en-US" sz="2400" dirty="0" smtClean="0"/>
          </a:p>
          <a:p>
            <a:r>
              <a:rPr lang="en-US" sz="2400" dirty="0" smtClean="0"/>
              <a:t>An appearance of a variable is a </a:t>
            </a:r>
            <a:r>
              <a:rPr lang="en-US" sz="2400" i="1" dirty="0" smtClean="0">
                <a:solidFill>
                  <a:srgbClr val="A50021"/>
                </a:solidFill>
              </a:rPr>
              <a:t>literal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 OR of literals is a </a:t>
            </a:r>
            <a:r>
              <a:rPr lang="en-US" sz="2400" i="1" dirty="0" smtClean="0">
                <a:solidFill>
                  <a:srgbClr val="A50021"/>
                </a:solidFill>
              </a:rPr>
              <a:t>clause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28600" y="3352800"/>
            <a:ext cx="3429000" cy="2971800"/>
          </a:xfrm>
          <a:prstGeom prst="rect">
            <a:avLst/>
          </a:prstGeom>
          <a:noFill/>
          <a:ln w="158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600200" y="3505200"/>
            <a:ext cx="105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nodes and 3 and 4 are roots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 then node 1 can be considered a 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(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7588" name="AutoShape 4"/>
          <p:cNvSpPr>
            <a:spLocks noChangeAspect="1" noChangeArrowheads="1" noTextEdit="1"/>
          </p:cNvSpPr>
          <p:nvPr/>
        </p:nvSpPr>
        <p:spPr bwMode="auto">
          <a:xfrm>
            <a:off x="0" y="1349375"/>
            <a:ext cx="495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6513" y="1403350"/>
            <a:ext cx="2778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...(       )(       )(       )(       )</a:t>
            </a:r>
            <a:endParaRPr lang="en-US" dirty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794000" y="14033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</a:rPr>
              <a:t>(       )(       )(       )...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88950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860550" y="1782763"/>
            <a:ext cx="158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2203450" y="1782763"/>
            <a:ext cx="341313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1517650" y="1782763"/>
            <a:ext cx="1646238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3779838" y="1782763"/>
            <a:ext cx="1651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3711575" y="1782763"/>
            <a:ext cx="68580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1298575" y="3192463"/>
            <a:ext cx="219075" cy="373062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1790700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377950" y="3635375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1597025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3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68488" y="3635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449513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4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2720975" y="3635375"/>
            <a:ext cx="71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  </a:t>
            </a:r>
            <a:r>
              <a:rPr lang="en-US" sz="2100" b="1" dirty="0">
                <a:latin typeface="Times New Roman" pitchFamily="18" charset="0"/>
              </a:rPr>
              <a:t>(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3429000" y="3635375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5  </a:t>
            </a:r>
            <a:endParaRPr lang="en-US" dirty="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3683000" y="3635375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V="1">
            <a:off x="2443163" y="3189288"/>
            <a:ext cx="1587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2647950" y="3189288"/>
            <a:ext cx="171450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3094038" y="3189288"/>
            <a:ext cx="377825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3676650" y="3189288"/>
            <a:ext cx="1588" cy="376237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778000" y="4324350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1995488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1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249488" y="4324350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)       </a:t>
            </a:r>
            <a:r>
              <a:rPr lang="en-US" sz="2100" b="1" dirty="0">
                <a:latin typeface="Times New Roman" pitchFamily="18" charset="0"/>
              </a:rPr>
              <a:t>(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3028950" y="432435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  </a:t>
            </a:r>
            <a:endParaRPr lang="en-US" dirty="0"/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3302000" y="4324350"/>
            <a:ext cx="8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1243013" y="1782763"/>
            <a:ext cx="107950" cy="6858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1687513" y="3976688"/>
            <a:ext cx="274637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H="1">
            <a:off x="2203450" y="3976688"/>
            <a:ext cx="2047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2587625" y="3976688"/>
            <a:ext cx="369888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H="1">
            <a:off x="3163888" y="3976688"/>
            <a:ext cx="341312" cy="342900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>
            <a:off x="2065338" y="4662488"/>
            <a:ext cx="411162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H="1">
            <a:off x="2682875" y="4662488"/>
            <a:ext cx="411163" cy="549275"/>
          </a:xfrm>
          <a:prstGeom prst="line">
            <a:avLst/>
          </a:prstGeom>
          <a:noFill/>
          <a:ln w="301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2303463" y="5286375"/>
            <a:ext cx="57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(      )</a:t>
            </a:r>
            <a:endParaRPr lang="en-US" dirty="0"/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942975" y="1747838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……</a:t>
            </a:r>
            <a:endParaRPr lang="en-US" dirty="0"/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3355975" y="1747838"/>
            <a:ext cx="60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Times New Roman" pitchFamily="18" charset="0"/>
              </a:rPr>
              <a:t>..</a:t>
            </a:r>
            <a:endParaRPr lang="en-US" dirty="0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Optimization 2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4343400" y="4435475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Checking nodes near the roots first is a </a:t>
            </a:r>
            <a:r>
              <a:rPr lang="en-US" b="1" i="1" dirty="0"/>
              <a:t>forward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8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vs. Backward Search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Backward Search</a:t>
            </a:r>
          </a:p>
          <a:p>
            <a:pPr lvl="1"/>
            <a:r>
              <a:rPr lang="en-US" sz="2400" dirty="0">
                <a:solidFill>
                  <a:srgbClr val="A50021"/>
                </a:solidFill>
              </a:rPr>
              <a:t>Eliminates</a:t>
            </a:r>
            <a:r>
              <a:rPr lang="en-US" sz="2400" dirty="0"/>
              <a:t> many mixed nodes at once</a:t>
            </a:r>
          </a:p>
          <a:p>
            <a:pPr lvl="1"/>
            <a:r>
              <a:rPr lang="en-US" sz="2400" dirty="0"/>
              <a:t>May take many SAT checks before we prove a node to be a root.</a:t>
            </a:r>
          </a:p>
          <a:p>
            <a:r>
              <a:rPr lang="en-US" sz="2800" dirty="0"/>
              <a:t>Forward Search</a:t>
            </a:r>
          </a:p>
          <a:p>
            <a:pPr lvl="1"/>
            <a:r>
              <a:rPr lang="en-US" sz="2400" dirty="0"/>
              <a:t>Nodes toward the beginning are </a:t>
            </a:r>
            <a:r>
              <a:rPr lang="en-US" sz="2400" dirty="0">
                <a:solidFill>
                  <a:srgbClr val="A50021"/>
                </a:solidFill>
              </a:rPr>
              <a:t>more likely</a:t>
            </a:r>
            <a:r>
              <a:rPr lang="en-US" sz="2400" dirty="0"/>
              <a:t> to be roots</a:t>
            </a:r>
          </a:p>
          <a:p>
            <a:pPr lvl="1"/>
            <a:r>
              <a:rPr lang="en-US" sz="2400" dirty="0"/>
              <a:t>May require </a:t>
            </a:r>
            <a:r>
              <a:rPr lang="en-US" sz="2400" dirty="0">
                <a:solidFill>
                  <a:srgbClr val="A50021"/>
                </a:solidFill>
              </a:rPr>
              <a:t>more checks</a:t>
            </a:r>
            <a:r>
              <a:rPr lang="en-US" sz="2400" dirty="0"/>
              <a:t> then backward 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Techniques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Each call to the SAT solver is very similar.</a:t>
            </a:r>
          </a:p>
          <a:p>
            <a:pPr lvl="1"/>
            <a:r>
              <a:rPr lang="en-US" sz="2600" dirty="0"/>
              <a:t>Each instance is in the form (</a:t>
            </a:r>
            <a:r>
              <a:rPr lang="en-US" sz="2600" b="1" i="1" dirty="0">
                <a:solidFill>
                  <a:srgbClr val="FF0000"/>
                </a:solidFill>
              </a:rPr>
              <a:t>A</a:t>
            </a:r>
            <a:r>
              <a:rPr lang="en-US" sz="2600" dirty="0"/>
              <a:t>)(</a:t>
            </a:r>
            <a:r>
              <a:rPr lang="en-US" sz="2600" b="1" i="1" dirty="0">
                <a:cs typeface="Arial" charset="0"/>
              </a:rPr>
              <a:t>¬c</a:t>
            </a:r>
            <a:r>
              <a:rPr lang="en-US" sz="2600" dirty="0">
                <a:cs typeface="Arial" charset="0"/>
              </a:rPr>
              <a:t>) or (</a:t>
            </a:r>
            <a:r>
              <a:rPr lang="en-US" sz="2600" b="1" i="1" dirty="0">
                <a:solidFill>
                  <a:schemeClr val="accent2"/>
                </a:solidFill>
                <a:cs typeface="Arial" charset="0"/>
              </a:rPr>
              <a:t>B</a:t>
            </a:r>
            <a:r>
              <a:rPr lang="en-US" sz="2600" dirty="0">
                <a:cs typeface="Arial" charset="0"/>
              </a:rPr>
              <a:t>)(</a:t>
            </a:r>
            <a:r>
              <a:rPr lang="en-US" sz="2600" b="1" i="1" dirty="0">
                <a:cs typeface="Arial" charset="0"/>
              </a:rPr>
              <a:t>¬c</a:t>
            </a:r>
            <a:r>
              <a:rPr lang="en-US" sz="2600" dirty="0">
                <a:cs typeface="Arial" charset="0"/>
              </a:rPr>
              <a:t>).</a:t>
            </a:r>
          </a:p>
          <a:p>
            <a:r>
              <a:rPr lang="en-US" sz="3000" dirty="0">
                <a:cs typeface="Arial" charset="0"/>
              </a:rPr>
              <a:t>The negated literals of clause</a:t>
            </a:r>
            <a:r>
              <a:rPr lang="en-US" sz="3000" b="1" i="1" dirty="0">
                <a:cs typeface="Arial" charset="0"/>
              </a:rPr>
              <a:t> c</a:t>
            </a:r>
            <a:r>
              <a:rPr lang="en-US" sz="3000" dirty="0">
                <a:cs typeface="Arial" charset="0"/>
              </a:rPr>
              <a:t> can be set as unit assumptions to the SAT Solver.</a:t>
            </a:r>
          </a:p>
          <a:p>
            <a:pPr lvl="1"/>
            <a:r>
              <a:rPr lang="en-US" sz="2600" dirty="0">
                <a:cs typeface="Arial" charset="0"/>
              </a:rPr>
              <a:t>We then just solve the same instance repeatedly with different assumptions.</a:t>
            </a:r>
          </a:p>
          <a:p>
            <a:r>
              <a:rPr lang="en-US" sz="3000" dirty="0">
                <a:cs typeface="Arial" charset="0"/>
              </a:rPr>
              <a:t>Variables 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latin typeface="Times New Roman" pitchFamily="18" charset="0"/>
                <a:cs typeface="Arial" charset="0"/>
              </a:rPr>
              <a:t>off</a:t>
            </a:r>
            <a:r>
              <a:rPr lang="en-US" sz="3000" dirty="0">
                <a:cs typeface="Arial" charset="0"/>
              </a:rPr>
              <a:t> and 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latin typeface="Times New Roman" pitchFamily="18" charset="0"/>
                <a:cs typeface="Arial" charset="0"/>
              </a:rPr>
              <a:t>off</a:t>
            </a:r>
            <a:r>
              <a:rPr lang="en-US" sz="3000" dirty="0">
                <a:cs typeface="Arial" charset="0"/>
              </a:rPr>
              <a:t> can be added to the clauses of </a:t>
            </a:r>
            <a:r>
              <a:rPr lang="en-US" sz="3000" b="1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3000" dirty="0">
                <a:cs typeface="Arial" charset="0"/>
              </a:rPr>
              <a:t> and </a:t>
            </a:r>
            <a:r>
              <a:rPr lang="en-US" sz="3000" b="1" i="1" dirty="0">
                <a:solidFill>
                  <a:schemeClr val="accent2"/>
                </a:solidFill>
                <a:cs typeface="Arial" charset="0"/>
              </a:rPr>
              <a:t>B</a:t>
            </a:r>
            <a:r>
              <a:rPr lang="en-US" sz="3000" dirty="0">
                <a:cs typeface="Arial" charset="0"/>
              </a:rPr>
              <a:t>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r>
              <a:rPr lang="en-US" sz="2500" dirty="0"/>
              <a:t>What if we want to know if </a:t>
            </a:r>
            <a:r>
              <a:rPr lang="en-US" sz="2500" dirty="0">
                <a:latin typeface="Times New Roman" pitchFamily="18" charset="0"/>
                <a:cs typeface="Arial" charset="0"/>
              </a:rPr>
              <a:t>(</a:t>
            </a:r>
            <a:r>
              <a:rPr lang="en-US" sz="2500" b="1" i="1" dirty="0">
                <a:latin typeface="Times New Roman" pitchFamily="18" charset="0"/>
                <a:cs typeface="Arial" charset="0"/>
              </a:rPr>
              <a:t>d + ¬c</a:t>
            </a:r>
            <a:r>
              <a:rPr lang="en-US" sz="2500" dirty="0">
                <a:latin typeface="Times New Roman" pitchFamily="18" charset="0"/>
                <a:cs typeface="Arial" charset="0"/>
              </a:rPr>
              <a:t>)</a:t>
            </a:r>
            <a:r>
              <a:rPr lang="en-US" sz="2500" dirty="0">
                <a:cs typeface="Arial" charset="0"/>
              </a:rPr>
              <a:t> can be implied by </a:t>
            </a:r>
            <a:r>
              <a:rPr lang="en-US" sz="2500" b="1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2500" dirty="0">
                <a:cs typeface="Arial" charset="0"/>
              </a:rPr>
              <a:t>?</a:t>
            </a:r>
          </a:p>
          <a:p>
            <a:r>
              <a:rPr lang="en-US" sz="2500" dirty="0">
                <a:cs typeface="Arial" charset="0"/>
              </a:rPr>
              <a:t>Assume 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500" i="1" baseline="-25000" dirty="0">
                <a:latin typeface="Times New Roman" pitchFamily="18" charset="0"/>
                <a:cs typeface="Arial" charset="0"/>
              </a:rPr>
              <a:t>off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500" dirty="0">
                <a:latin typeface="Times New Roman" pitchFamily="18" charset="0"/>
                <a:cs typeface="Arial" charset="0"/>
              </a:rPr>
              <a:t>0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, b</a:t>
            </a:r>
            <a:r>
              <a:rPr lang="en-US" sz="2500" i="1" baseline="-25000" dirty="0">
                <a:latin typeface="Times New Roman" pitchFamily="18" charset="0"/>
                <a:cs typeface="Arial" charset="0"/>
              </a:rPr>
              <a:t>off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500" dirty="0">
                <a:latin typeface="Times New Roman" pitchFamily="18" charset="0"/>
                <a:cs typeface="Arial" charset="0"/>
              </a:rPr>
              <a:t>1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, d = </a:t>
            </a:r>
            <a:r>
              <a:rPr lang="en-US" sz="2500" dirty="0">
                <a:latin typeface="Times New Roman" pitchFamily="18" charset="0"/>
                <a:cs typeface="Arial" charset="0"/>
              </a:rPr>
              <a:t>0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, </a:t>
            </a:r>
            <a:r>
              <a:rPr lang="en-US" sz="2500" dirty="0">
                <a:cs typeface="Arial" charset="0"/>
              </a:rPr>
              <a:t>and 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c = </a:t>
            </a:r>
            <a:r>
              <a:rPr lang="en-US" sz="2500" dirty="0">
                <a:latin typeface="Times New Roman" pitchFamily="18" charset="0"/>
                <a:cs typeface="Arial" charset="0"/>
              </a:rPr>
              <a:t>1</a:t>
            </a:r>
            <a:r>
              <a:rPr lang="en-US" sz="2500" i="1" dirty="0">
                <a:latin typeface="Times New Roman" pitchFamily="18" charset="0"/>
                <a:cs typeface="Arial" charset="0"/>
              </a:rPr>
              <a:t>.  </a:t>
            </a:r>
            <a:r>
              <a:rPr lang="en-US" sz="2500" dirty="0">
                <a:cs typeface="Arial" charset="0"/>
              </a:rPr>
              <a:t>Then check the satisfiability of: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0" y="504507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</a:rPr>
              <a:t>a + ¬c + d + a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¬c + d + a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a+ c + a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¬a + c + a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 (</a:t>
            </a:r>
            <a:r>
              <a:rPr lang="en-US" b="1" i="1" dirty="0">
                <a:latin typeface="Times New Roman" pitchFamily="18" charset="0"/>
              </a:rPr>
              <a:t>¬d + a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d + ¬c + b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)(</a:t>
            </a:r>
            <a:r>
              <a:rPr lang="en-US" b="1" i="1" dirty="0">
                <a:latin typeface="Times New Roman" pitchFamily="18" charset="0"/>
              </a:rPr>
              <a:t>a + b + b</a:t>
            </a:r>
            <a:r>
              <a:rPr lang="en-US" b="1" i="1" baseline="-25000" dirty="0">
                <a:latin typeface="Times New Roman" pitchFamily="18" charset="0"/>
              </a:rPr>
              <a:t>off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 flipV="1">
            <a:off x="7391400" y="20574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086600" y="259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Root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7270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814388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0525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31127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1506538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17224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9812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215423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2371725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254476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278130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3062288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3235325" y="15875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3473450" y="1587500"/>
            <a:ext cx="27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3733800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38846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4100513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4252913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4511675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4662488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485775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5053013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52911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5549900" y="1587500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57007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5918200" y="1587500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609123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626427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6372225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6480175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6718300" y="1587500"/>
            <a:ext cx="18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88" name="Rectangle 40"/>
          <p:cNvSpPr>
            <a:spLocks noChangeArrowheads="1"/>
          </p:cNvSpPr>
          <p:nvPr/>
        </p:nvSpPr>
        <p:spPr bwMode="auto">
          <a:xfrm>
            <a:off x="6977063" y="15875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7300913" y="1587500"/>
            <a:ext cx="21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7518400" y="15875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7754938" y="1587500"/>
            <a:ext cx="27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8015288" y="1587500"/>
            <a:ext cx="16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8166100" y="1587500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8894" name="Rectangle 46"/>
          <p:cNvSpPr>
            <a:spLocks noChangeArrowheads="1"/>
          </p:cNvSpPr>
          <p:nvPr/>
        </p:nvSpPr>
        <p:spPr bwMode="auto">
          <a:xfrm>
            <a:off x="4749800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48577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896" name="Rectangle 48"/>
          <p:cNvSpPr>
            <a:spLocks noChangeArrowheads="1"/>
          </p:cNvSpPr>
          <p:nvPr/>
        </p:nvSpPr>
        <p:spPr bwMode="auto">
          <a:xfrm>
            <a:off x="5008563" y="284162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               (</a:t>
            </a:r>
            <a:endParaRPr lang="en-US" dirty="0"/>
          </a:p>
        </p:txBody>
      </p:sp>
      <p:sp>
        <p:nvSpPr>
          <p:cNvPr id="78897" name="Rectangle 49"/>
          <p:cNvSpPr>
            <a:spLocks noChangeArrowheads="1"/>
          </p:cNvSpPr>
          <p:nvPr/>
        </p:nvSpPr>
        <p:spPr bwMode="auto">
          <a:xfrm>
            <a:off x="6480175" y="2841625"/>
            <a:ext cx="20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78898" name="Rectangle 50"/>
          <p:cNvSpPr>
            <a:spLocks noChangeArrowheads="1"/>
          </p:cNvSpPr>
          <p:nvPr/>
        </p:nvSpPr>
        <p:spPr bwMode="auto">
          <a:xfrm>
            <a:off x="6673850" y="2841625"/>
            <a:ext cx="14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78899" name="Rectangle 51"/>
          <p:cNvSpPr>
            <a:spLocks noChangeArrowheads="1"/>
          </p:cNvSpPr>
          <p:nvPr/>
        </p:nvSpPr>
        <p:spPr bwMode="auto">
          <a:xfrm>
            <a:off x="6804025" y="284162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8900" name="Rectangle 52"/>
          <p:cNvSpPr>
            <a:spLocks noChangeArrowheads="1"/>
          </p:cNvSpPr>
          <p:nvPr/>
        </p:nvSpPr>
        <p:spPr bwMode="auto">
          <a:xfrm>
            <a:off x="5700713" y="3857625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>
            <a:off x="4391025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2" name="Line 54"/>
          <p:cNvSpPr>
            <a:spLocks noChangeShapeType="1"/>
          </p:cNvSpPr>
          <p:nvPr/>
        </p:nvSpPr>
        <p:spPr bwMode="auto">
          <a:xfrm flipH="1">
            <a:off x="5014913" y="2001838"/>
            <a:ext cx="414337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3" name="Line 55"/>
          <p:cNvSpPr>
            <a:spLocks noChangeShapeType="1"/>
          </p:cNvSpPr>
          <p:nvPr/>
        </p:nvSpPr>
        <p:spPr bwMode="auto">
          <a:xfrm flipH="1" flipV="1">
            <a:off x="6261100" y="2001838"/>
            <a:ext cx="20637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4" name="Line 56"/>
          <p:cNvSpPr>
            <a:spLocks noChangeShapeType="1"/>
          </p:cNvSpPr>
          <p:nvPr/>
        </p:nvSpPr>
        <p:spPr bwMode="auto">
          <a:xfrm flipH="1">
            <a:off x="6675438" y="2001838"/>
            <a:ext cx="415925" cy="830262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5" name="Line 57"/>
          <p:cNvSpPr>
            <a:spLocks noChangeShapeType="1"/>
          </p:cNvSpPr>
          <p:nvPr/>
        </p:nvSpPr>
        <p:spPr bwMode="auto">
          <a:xfrm>
            <a:off x="5014913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6" name="Line 58"/>
          <p:cNvSpPr>
            <a:spLocks noChangeShapeType="1"/>
          </p:cNvSpPr>
          <p:nvPr/>
        </p:nvSpPr>
        <p:spPr bwMode="auto">
          <a:xfrm flipH="1">
            <a:off x="6053138" y="3248025"/>
            <a:ext cx="622300" cy="620713"/>
          </a:xfrm>
          <a:prstGeom prst="line">
            <a:avLst/>
          </a:pr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908" name="Text Box 60"/>
          <p:cNvSpPr txBox="1">
            <a:spLocks noChangeArrowheads="1"/>
          </p:cNvSpPr>
          <p:nvPr/>
        </p:nvSpPr>
        <p:spPr bwMode="auto">
          <a:xfrm>
            <a:off x="4953000" y="548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= UNSAT!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90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Searched for different </a:t>
            </a:r>
            <a:r>
              <a:rPr lang="en-US" sz="2800" dirty="0">
                <a:solidFill>
                  <a:srgbClr val="A50021"/>
                </a:solidFill>
              </a:rPr>
              <a:t>functional dependencies</a:t>
            </a:r>
            <a:r>
              <a:rPr lang="en-US" sz="2800" dirty="0"/>
              <a:t> in benchmark circuits.</a:t>
            </a:r>
          </a:p>
          <a:p>
            <a:pPr lvl="1"/>
            <a:r>
              <a:rPr lang="en-US" sz="2400" dirty="0"/>
              <a:t>Found small support sets for POs expressed in terms of other POs and PIs.</a:t>
            </a:r>
          </a:p>
          <a:p>
            <a:r>
              <a:rPr lang="en-US" sz="2800" dirty="0"/>
              <a:t>Performed </a:t>
            </a:r>
            <a:r>
              <a:rPr lang="en-US" sz="2800" dirty="0">
                <a:solidFill>
                  <a:srgbClr val="A50021"/>
                </a:solidFill>
              </a:rPr>
              <a:t>forward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A50021"/>
                </a:solidFill>
              </a:rPr>
              <a:t>backward</a:t>
            </a:r>
            <a:r>
              <a:rPr lang="en-US" sz="2800" dirty="0"/>
              <a:t> search on the resolution proofs.</a:t>
            </a:r>
          </a:p>
          <a:p>
            <a:pPr lvl="1"/>
            <a:r>
              <a:rPr lang="en-US" sz="2400" dirty="0"/>
              <a:t>The number of SAT checks was limited to 2500.</a:t>
            </a:r>
          </a:p>
          <a:p>
            <a:pPr lvl="1"/>
            <a:r>
              <a:rPr lang="en-US" sz="2400" dirty="0"/>
              <a:t>This limit was reached for the larger proofs.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Cont.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new interpolants from the modified resolution proofs are. generated, the size is compared to the un modified proofs.</a:t>
            </a:r>
          </a:p>
          <a:p>
            <a:r>
              <a:rPr lang="en-US" dirty="0"/>
              <a:t>The size after running logic minimization on the modified and non modified interpolants is also compared.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Results (table3 benchmark)</a:t>
            </a:r>
          </a:p>
        </p:txBody>
      </p:sp>
      <p:graphicFrame>
        <p:nvGraphicFramePr>
          <p:cNvPr id="72485" name="Group 805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991600" cy="5029201"/>
        </p:xfrm>
        <a:graphic>
          <a:graphicData uri="http://schemas.openxmlformats.org/drawingml/2006/table">
            <a:tbl>
              <a:tblPr/>
              <a:tblGrid>
                <a:gridCol w="936625"/>
                <a:gridCol w="790575"/>
                <a:gridCol w="896938"/>
                <a:gridCol w="869950"/>
                <a:gridCol w="952500"/>
                <a:gridCol w="784225"/>
                <a:gridCol w="787400"/>
                <a:gridCol w="1208087"/>
                <a:gridCol w="1185863"/>
                <a:gridCol w="579437"/>
              </a:tblGrid>
              <a:tr h="31273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ＭＳ Ｐゴシック" pitchFamily="16" charset="-128"/>
                          <a:cs typeface="Arial" charset="0"/>
                        </a:rPr>
                        <a:t>table3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 Benchmark: Forward Search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Function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# Nodes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Orig 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New 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 Checked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Found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Time (s)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Orig Reduced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New Reduced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Ratio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32262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80.85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0.89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128654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281.31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95042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638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218.25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248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0.91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71647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648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157.66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743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126.26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380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364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47285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657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657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106.23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43884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245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94.67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26714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64.37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31715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13182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17.25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70964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146.85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397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31772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80.12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45784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98.61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1.07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29078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373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757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64.73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0.42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/>
              <a:t>Results (table3 benchmark)</a:t>
            </a:r>
          </a:p>
        </p:txBody>
      </p:sp>
      <p:graphicFrame>
        <p:nvGraphicFramePr>
          <p:cNvPr id="73126" name="Group 422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991600" cy="4954589"/>
        </p:xfrm>
        <a:graphic>
          <a:graphicData uri="http://schemas.openxmlformats.org/drawingml/2006/table">
            <a:tbl>
              <a:tblPr/>
              <a:tblGrid>
                <a:gridCol w="863600"/>
                <a:gridCol w="779463"/>
                <a:gridCol w="866775"/>
                <a:gridCol w="928687"/>
                <a:gridCol w="882650"/>
                <a:gridCol w="700088"/>
                <a:gridCol w="841375"/>
                <a:gridCol w="1244600"/>
                <a:gridCol w="1265237"/>
                <a:gridCol w="619125"/>
              </a:tblGrid>
              <a:tr h="303213">
                <a:tc gridSpan="10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ＭＳ Ｐゴシック" pitchFamily="16" charset="-128"/>
                          <a:cs typeface="Arial" charset="0"/>
                        </a:rPr>
                        <a:t>table3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 Benchmark: Backward Search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Function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Nodes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Orig 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New 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Checked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Found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Time (s)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Orig Reduced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New Reduced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Ratio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32262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85.88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128654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1238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287.62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346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95042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638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225.37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248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71647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179.96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0.65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144.83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380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0.51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47285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657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114.33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242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43884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107.96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26714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76.61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31715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85.23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13182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16.55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0.82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70964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349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179.22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0.46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31772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82.38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0.58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45784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376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0.68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29078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84.29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0.28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Results (Summarized)</a:t>
            </a:r>
          </a:p>
        </p:txBody>
      </p:sp>
      <p:graphicFrame>
        <p:nvGraphicFramePr>
          <p:cNvPr id="73948" name="Group 220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8991600" cy="4643438"/>
        </p:xfrm>
        <a:graphic>
          <a:graphicData uri="http://schemas.openxmlformats.org/drawingml/2006/table">
            <a:tbl>
              <a:tblPr/>
              <a:tblGrid>
                <a:gridCol w="1389063"/>
                <a:gridCol w="925512"/>
                <a:gridCol w="1150938"/>
                <a:gridCol w="912812"/>
                <a:gridCol w="1303338"/>
                <a:gridCol w="2212975"/>
                <a:gridCol w="1096962"/>
              </a:tblGrid>
              <a:tr h="381000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Forward Search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Benchmark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Nodes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Checked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Found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% Change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% Change Reduced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Time (s)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apex1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28279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2413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-4.89%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-2.73%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69.48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apex3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68585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-2.12%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-1.47%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140.99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styr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9373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2143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-8.71%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-5.71%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s1488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-9.24%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-8.41%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7.62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s1494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10488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1266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-6.69%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-4.43%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15.51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s641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46416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1886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-26.67%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-2.33%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97.45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s713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42412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-36.00%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-3.70%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89.16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table5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35373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-13.83%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-4.08%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48.05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vda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12951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-18.78%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-17.33%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27.34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sbc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13951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-1.46%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-1.08%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19.09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Results (Summarized)</a:t>
            </a:r>
          </a:p>
        </p:txBody>
      </p:sp>
      <p:graphicFrame>
        <p:nvGraphicFramePr>
          <p:cNvPr id="99859" name="Group 531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839200" cy="4953001"/>
        </p:xfrm>
        <a:graphic>
          <a:graphicData uri="http://schemas.openxmlformats.org/drawingml/2006/table">
            <a:tbl>
              <a:tblPr/>
              <a:tblGrid>
                <a:gridCol w="1365250"/>
                <a:gridCol w="909638"/>
                <a:gridCol w="1131887"/>
                <a:gridCol w="896938"/>
                <a:gridCol w="1281112"/>
                <a:gridCol w="2176463"/>
                <a:gridCol w="1077912"/>
              </a:tblGrid>
              <a:tr h="40957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Backward Search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Benchmark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Nodes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Checked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Found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% Change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% Change Reduced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Time (s)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apex1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28279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2384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-8.95%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-5.84%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72.03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apex3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68585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-8.41%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-5.24%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145.63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styr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9373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2124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-11.57%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-10.14%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19.36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s1488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5748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-9.92%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-9.59%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7.98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s1494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10488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-6.93%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-5.19%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15.83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s641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46416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-42.22%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-2.78%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95.37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s713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42412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1724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-43.90%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-6.20%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82.86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table5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35373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2358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-26.67%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-15.83%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81.16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vda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12951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1850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-21.72%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-19.72%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27.07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sbc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13951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1087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-1.46%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-0.92%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  <a:cs typeface="Arial" charset="0"/>
                        </a:rPr>
                        <a:t>19.09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NP-Complete Problem (Cook–Levin theorem)</a:t>
            </a:r>
          </a:p>
          <a:p>
            <a:pPr lvl="1"/>
            <a:r>
              <a:rPr lang="en-US" dirty="0" smtClean="0"/>
              <a:t>But can be </a:t>
            </a:r>
            <a:r>
              <a:rPr lang="en-US" dirty="0" smtClean="0">
                <a:solidFill>
                  <a:srgbClr val="A50021"/>
                </a:solidFill>
              </a:rPr>
              <a:t>very fast in practice</a:t>
            </a:r>
          </a:p>
          <a:p>
            <a:r>
              <a:rPr lang="en-US" dirty="0" smtClean="0"/>
              <a:t>Used in Many Domains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lvl="1"/>
            <a:r>
              <a:rPr lang="en-US" dirty="0" smtClean="0">
                <a:solidFill>
                  <a:srgbClr val="A50021"/>
                </a:solidFill>
              </a:rPr>
              <a:t>Formal Verification</a:t>
            </a:r>
          </a:p>
          <a:p>
            <a:pPr lvl="1"/>
            <a:r>
              <a:rPr lang="en-US" dirty="0" smtClean="0">
                <a:solidFill>
                  <a:srgbClr val="A50021"/>
                </a:solidFill>
              </a:rPr>
              <a:t>Logic Synthesis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Thesis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 Analysis of Cyclic Circuits with Boolean Satisfiability (ICCAD08)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SAT-based algorithm for analyzing cyclic circuits on the gate level.</a:t>
            </a:r>
          </a:p>
          <a:p>
            <a:r>
              <a:rPr lang="en-US" dirty="0" smtClean="0"/>
              <a:t>Also work discussing mapping of cyclic circuits.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13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43000" y="1724025"/>
          <a:ext cx="594360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3" name="Visio" r:id="rId3" imgW="2630424" imgH="1772031" progId="Visio.Drawing.11">
                  <p:embed/>
                </p:oleObj>
              </mc:Choice>
              <mc:Fallback>
                <p:oleObj name="Visio" r:id="rId3" imgW="2630424" imgH="1772031" progId="Visio.Drawing.11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24025"/>
                        <a:ext cx="594360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37063" y="4102100"/>
          <a:ext cx="363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4" name="Equation" r:id="rId5" imgW="152268" imgH="164957" progId="Equation.3">
                  <p:embed/>
                </p:oleObj>
              </mc:Choice>
              <mc:Fallback>
                <p:oleObj name="Equation" r:id="rId5" imgW="152268" imgH="164957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102100"/>
                        <a:ext cx="363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1143000" y="1711325"/>
          <a:ext cx="594360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5" name="Visio" r:id="rId7" imgW="2630424" imgH="1772031" progId="Visio.Drawing.11">
                  <p:embed/>
                </p:oleObj>
              </mc:Choice>
              <mc:Fallback>
                <p:oleObj name="Visio" r:id="rId7" imgW="2630424" imgH="1772031" progId="Visio.Drawing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11325"/>
                        <a:ext cx="594360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1" name="Object 27"/>
          <p:cNvGraphicFramePr>
            <a:graphicFrameLocks noChangeAspect="1"/>
          </p:cNvGraphicFramePr>
          <p:nvPr/>
        </p:nvGraphicFramePr>
        <p:xfrm>
          <a:off x="4267200" y="1524000"/>
          <a:ext cx="363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6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0"/>
                        <a:ext cx="363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6" name="Object 42"/>
          <p:cNvGraphicFramePr>
            <a:graphicFrameLocks noChangeAspect="1"/>
          </p:cNvGraphicFramePr>
          <p:nvPr/>
        </p:nvGraphicFramePr>
        <p:xfrm>
          <a:off x="4343400" y="5473700"/>
          <a:ext cx="363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7" name="Equation" r:id="rId10" imgW="152268" imgH="164957" progId="Equation.3">
                  <p:embed/>
                </p:oleObj>
              </mc:Choice>
              <mc:Fallback>
                <p:oleObj name="Equation" r:id="rId10" imgW="152268" imgH="164957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73700"/>
                        <a:ext cx="363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7" name="Object 43"/>
          <p:cNvGraphicFramePr>
            <a:graphicFrameLocks noChangeAspect="1"/>
          </p:cNvGraphicFramePr>
          <p:nvPr/>
        </p:nvGraphicFramePr>
        <p:xfrm>
          <a:off x="3886200" y="3352800"/>
          <a:ext cx="363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8" name="Equation" r:id="rId11" imgW="152268" imgH="164957" progId="Equation.3">
                  <p:embed/>
                </p:oleObj>
              </mc:Choice>
              <mc:Fallback>
                <p:oleObj name="Equation" r:id="rId11" imgW="152268" imgH="164957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363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8" name="Object 44"/>
          <p:cNvGraphicFramePr>
            <a:graphicFrameLocks noChangeAspect="1"/>
          </p:cNvGraphicFramePr>
          <p:nvPr/>
        </p:nvGraphicFramePr>
        <p:xfrm>
          <a:off x="4343400" y="2209800"/>
          <a:ext cx="363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29" name="Equation" r:id="rId12" imgW="152268" imgH="164957" progId="Equation.3">
                  <p:embed/>
                </p:oleObj>
              </mc:Choice>
              <mc:Fallback>
                <p:oleObj name="Equation" r:id="rId12" imgW="152268" imgH="164957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363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9" name="Object 45"/>
          <p:cNvGraphicFramePr>
            <a:graphicFrameLocks noChangeAspect="1"/>
          </p:cNvGraphicFramePr>
          <p:nvPr/>
        </p:nvGraphicFramePr>
        <p:xfrm>
          <a:off x="5199063" y="4864100"/>
          <a:ext cx="363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0" name="Equation" r:id="rId13" imgW="152268" imgH="164957" progId="Equation.3">
                  <p:embed/>
                </p:oleObj>
              </mc:Choice>
              <mc:Fallback>
                <p:oleObj name="Equation" r:id="rId13" imgW="152268" imgH="164957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4864100"/>
                        <a:ext cx="363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50" name="Object 46"/>
          <p:cNvGraphicFramePr>
            <a:graphicFrameLocks noChangeAspect="1"/>
          </p:cNvGraphicFramePr>
          <p:nvPr/>
        </p:nvGraphicFramePr>
        <p:xfrm>
          <a:off x="4741863" y="3429000"/>
          <a:ext cx="363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31" name="Equation" r:id="rId14" imgW="152268" imgH="164957" progId="Equation.3">
                  <p:embed/>
                </p:oleObj>
              </mc:Choice>
              <mc:Fallback>
                <p:oleObj name="Equation" r:id="rId14" imgW="152268" imgH="164957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429000"/>
                        <a:ext cx="363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62" name="Text Box 58"/>
          <p:cNvSpPr txBox="1">
            <a:spLocks noChangeArrowheads="1"/>
          </p:cNvSpPr>
          <p:nvPr/>
        </p:nvSpPr>
        <p:spPr bwMode="auto">
          <a:xfrm>
            <a:off x="3886200" y="3321050"/>
            <a:ext cx="45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5163" name="Text Box 59"/>
          <p:cNvSpPr txBox="1">
            <a:spLocks noChangeArrowheads="1"/>
          </p:cNvSpPr>
          <p:nvPr/>
        </p:nvSpPr>
        <p:spPr bwMode="auto">
          <a:xfrm>
            <a:off x="4419600" y="4038600"/>
            <a:ext cx="137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Analysis of Cyclic Circuits with Boolean Satisfiability (ICCAD08)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62" grpId="0"/>
      <p:bldP spid="17516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15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2508250"/>
          <a:ext cx="335280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1" name="Visio" r:id="rId3" imgW="2087880" imgH="1603629" progId="Visio.Drawing.11">
                  <p:embed/>
                </p:oleObj>
              </mc:Choice>
              <mc:Fallback>
                <p:oleObj name="Visio" r:id="rId3" imgW="2087880" imgH="1603629" progId="Visio.Drawing.11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08250"/>
                        <a:ext cx="335280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4" name="Object 2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76200" y="1220788"/>
          <a:ext cx="9318625" cy="487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2" name="Visio" r:id="rId5" imgW="7156323" imgH="3981450" progId="Visio.Drawing.11">
                  <p:embed/>
                </p:oleObj>
              </mc:Choice>
              <mc:Fallback>
                <p:oleObj name="Visio" r:id="rId5" imgW="7156323" imgH="3981450" progId="Visio.Drawing.11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220788"/>
                        <a:ext cx="9318625" cy="487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1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85725" y="1295400"/>
          <a:ext cx="472916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3" name="Visio" r:id="rId7" imgW="3847338" imgH="3907155" progId="Visio.Drawing.11">
                  <p:embed/>
                </p:oleObj>
              </mc:Choice>
              <mc:Fallback>
                <p:oleObj name="Visio" r:id="rId7" imgW="3847338" imgH="3907155" progId="Visio.Drawing.11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725" y="1295400"/>
                        <a:ext cx="472916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0" name="Object 3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8600" y="1371600"/>
          <a:ext cx="57150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4" name="Visio" r:id="rId9" imgW="4243197" imgH="3821049" progId="Visio.Drawing.11">
                  <p:embed/>
                </p:oleObj>
              </mc:Choice>
              <mc:Fallback>
                <p:oleObj name="Visio" r:id="rId9" imgW="4243197" imgH="3821049" progId="Visio.Drawing.11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57150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0" name="Object 40"/>
          <p:cNvGraphicFramePr>
            <a:graphicFrameLocks noChangeAspect="1"/>
          </p:cNvGraphicFramePr>
          <p:nvPr/>
        </p:nvGraphicFramePr>
        <p:xfrm>
          <a:off x="1143000" y="1660525"/>
          <a:ext cx="60198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5" name="Visio" r:id="rId11" imgW="2630424" imgH="1772031" progId="Visio.Drawing.11">
                  <p:embed/>
                </p:oleObj>
              </mc:Choice>
              <mc:Fallback>
                <p:oleObj name="Visio" r:id="rId11" imgW="2630424" imgH="1772031" progId="Visio.Drawing.1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60525"/>
                        <a:ext cx="6019800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9" name="Object 39"/>
          <p:cNvGraphicFramePr>
            <a:graphicFrameLocks noChangeAspect="1"/>
          </p:cNvGraphicFramePr>
          <p:nvPr/>
        </p:nvGraphicFramePr>
        <p:xfrm>
          <a:off x="5467350" y="2514600"/>
          <a:ext cx="375285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6" name="Visio" r:id="rId13" imgW="2744343" imgH="1807083" progId="Visio.Drawing.11">
                  <p:embed/>
                </p:oleObj>
              </mc:Choice>
              <mc:Fallback>
                <p:oleObj name="Visio" r:id="rId13" imgW="2744343" imgH="1807083" progId="Visio.Drawing.11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514600"/>
                        <a:ext cx="3752850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1" name="Object 41"/>
          <p:cNvGraphicFramePr>
            <a:graphicFrameLocks noChangeAspect="1"/>
          </p:cNvGraphicFramePr>
          <p:nvPr/>
        </p:nvGraphicFramePr>
        <p:xfrm>
          <a:off x="-381000" y="2011363"/>
          <a:ext cx="5486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7" name="Visio" r:id="rId15" imgW="2957703" imgH="1704975" progId="Visio.Drawing.11">
                  <p:embed/>
                </p:oleObj>
              </mc:Choice>
              <mc:Fallback>
                <p:oleObj name="Visio" r:id="rId15" imgW="2957703" imgH="1704975" progId="Visio.Drawing.11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2011363"/>
                        <a:ext cx="54864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800" dirty="0" smtClean="0"/>
              <a:t>The Analysis of Cyclic Circuits with Boolean Satisfiability (ICCAD08)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The Synthesis of Cyclic Dependencies with Craig Interpolation (IWLS09, TODAES12)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SAT for functional level analysis</a:t>
            </a:r>
          </a:p>
          <a:p>
            <a:r>
              <a:rPr lang="en-US" dirty="0" smtClean="0"/>
              <a:t>Craig Interpolation to generate the dependencies</a:t>
            </a:r>
          </a:p>
          <a:p>
            <a:r>
              <a:rPr lang="en-US" dirty="0" smtClean="0"/>
              <a:t>Branch and bound to find different solutions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676400"/>
          <a:ext cx="26606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4" name="Visio" r:id="rId3" imgW="1956816" imgH="2615946" progId="Visio.Drawing.11">
                  <p:embed/>
                </p:oleObj>
              </mc:Choice>
              <mc:Fallback>
                <p:oleObj name="Visio" r:id="rId3" imgW="1956816" imgH="2615946" progId="Visio.Drawing.11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66065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1752600"/>
          <a:ext cx="38862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5" name="Visio" r:id="rId5" imgW="2879979" imgH="2579751" progId="Visio.Drawing.11">
                  <p:embed/>
                </p:oleObj>
              </mc:Choice>
              <mc:Fallback>
                <p:oleObj name="Visio" r:id="rId5" imgW="2879979" imgH="2579751" progId="Visio.Drawing.11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3886200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048000" y="3505200"/>
            <a:ext cx="685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5715000" y="3505200"/>
            <a:ext cx="685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2119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2070100"/>
          <a:ext cx="320357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6" name="Visio" r:id="rId7" imgW="1452753" imgH="1203198" progId="Visio.Drawing.11">
                  <p:embed/>
                </p:oleObj>
              </mc:Choice>
              <mc:Fallback>
                <p:oleObj name="Visio" r:id="rId7" imgW="1452753" imgH="1203198" progId="Visio.Drawing.11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70100"/>
                        <a:ext cx="320357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28600" y="5348288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Consider </a:t>
            </a:r>
            <a:r>
              <a:rPr lang="en-US" dirty="0"/>
              <a:t>some acyclic circuit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581400" y="5334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Pick support variables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6324600" y="5334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Pick target support sets in a cyclic fashion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Synthesis of Cyclic Dependencies with Craig Interpolation (IWLS09, TODAES12)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nimBg="1"/>
      <p:bldP spid="221193" grpId="0"/>
      <p:bldP spid="221195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Reduction of Interpolants For </a:t>
            </a:r>
            <a:br>
              <a:rPr lang="en-US" sz="3800" dirty="0" smtClean="0"/>
            </a:br>
            <a:r>
              <a:rPr lang="en-US" sz="3800" dirty="0" smtClean="0"/>
              <a:t>Logic Synthesis (ICCAD10)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Restructured resolution proofs to make smaller interpolants</a:t>
            </a:r>
          </a:p>
          <a:p>
            <a:r>
              <a:rPr lang="en-US" dirty="0" smtClean="0"/>
              <a:t>Used incremental SAT techniques to increase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533400" y="1714500"/>
            <a:ext cx="7620000" cy="3735388"/>
            <a:chOff x="533400" y="1714500"/>
            <a:chExt cx="7620000" cy="3735388"/>
          </a:xfrm>
        </p:grpSpPr>
        <p:sp>
          <p:nvSpPr>
            <p:cNvPr id="22534" name="AutoShape 6"/>
            <p:cNvSpPr>
              <a:spLocks noChangeAspect="1" noChangeArrowheads="1" noTextEdit="1"/>
            </p:cNvSpPr>
            <p:nvPr/>
          </p:nvSpPr>
          <p:spPr bwMode="auto">
            <a:xfrm>
              <a:off x="609600" y="1901825"/>
              <a:ext cx="7543800" cy="274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652463" y="1965325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738188" y="1965325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973138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1230313" y="1965325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1422400" y="1965325"/>
              <a:ext cx="2206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636713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1893888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065338" y="1965325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2279650" y="1965325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2451100" y="1965325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2686050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2963863" y="1965325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3135313" y="1965325"/>
              <a:ext cx="2206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3370263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3627438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>
              <a:off x="3778250" y="1965325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3990975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4141788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4398963" y="1965325"/>
              <a:ext cx="1412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4548188" y="1965325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740275" y="1965325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4933950" y="1965325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5168900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426075" y="1965325"/>
              <a:ext cx="1412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5575300" y="1965325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auto">
            <a:xfrm>
              <a:off x="5789613" y="1965325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5961063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>
              <a:off x="6132513" y="1965325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>
              <a:off x="6238875" y="1965325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6345238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66" name="Rectangle 38"/>
            <p:cNvSpPr>
              <a:spLocks noChangeArrowheads="1"/>
            </p:cNvSpPr>
            <p:nvPr/>
          </p:nvSpPr>
          <p:spPr bwMode="auto">
            <a:xfrm>
              <a:off x="6581775" y="1965325"/>
              <a:ext cx="1809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>
              <a:off x="6838950" y="1965325"/>
              <a:ext cx="3333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7159625" y="1965325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69" name="Rectangle 41"/>
            <p:cNvSpPr>
              <a:spLocks noChangeArrowheads="1"/>
            </p:cNvSpPr>
            <p:nvPr/>
          </p:nvSpPr>
          <p:spPr bwMode="auto">
            <a:xfrm>
              <a:off x="7373938" y="1965325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70" name="Rectangle 42"/>
            <p:cNvSpPr>
              <a:spLocks noChangeArrowheads="1"/>
            </p:cNvSpPr>
            <p:nvPr/>
          </p:nvSpPr>
          <p:spPr bwMode="auto">
            <a:xfrm>
              <a:off x="7608888" y="1965325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71" name="Rectangle 43"/>
            <p:cNvSpPr>
              <a:spLocks noChangeArrowheads="1"/>
            </p:cNvSpPr>
            <p:nvPr/>
          </p:nvSpPr>
          <p:spPr bwMode="auto">
            <a:xfrm>
              <a:off x="7866063" y="1965325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72" name="Rectangle 44"/>
            <p:cNvSpPr>
              <a:spLocks noChangeArrowheads="1"/>
            </p:cNvSpPr>
            <p:nvPr/>
          </p:nvSpPr>
          <p:spPr bwMode="auto">
            <a:xfrm>
              <a:off x="8015288" y="1965325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573" name="Rectangle 45"/>
            <p:cNvSpPr>
              <a:spLocks noChangeArrowheads="1"/>
            </p:cNvSpPr>
            <p:nvPr/>
          </p:nvSpPr>
          <p:spPr bwMode="auto">
            <a:xfrm>
              <a:off x="4633913" y="3206750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22574" name="Rectangle 46"/>
            <p:cNvSpPr>
              <a:spLocks noChangeArrowheads="1"/>
            </p:cNvSpPr>
            <p:nvPr/>
          </p:nvSpPr>
          <p:spPr bwMode="auto">
            <a:xfrm>
              <a:off x="4740275" y="3206750"/>
              <a:ext cx="1412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2575" name="Rectangle 47"/>
            <p:cNvSpPr>
              <a:spLocks noChangeArrowheads="1"/>
            </p:cNvSpPr>
            <p:nvPr/>
          </p:nvSpPr>
          <p:spPr bwMode="auto">
            <a:xfrm>
              <a:off x="4891088" y="3206750"/>
              <a:ext cx="148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                (</a:t>
              </a:r>
              <a:endParaRPr lang="en-US" dirty="0"/>
            </a:p>
          </p:txBody>
        </p:sp>
        <p:sp>
          <p:nvSpPr>
            <p:cNvPr id="22576" name="Rectangle 48"/>
            <p:cNvSpPr>
              <a:spLocks noChangeArrowheads="1"/>
            </p:cNvSpPr>
            <p:nvPr/>
          </p:nvSpPr>
          <p:spPr bwMode="auto">
            <a:xfrm>
              <a:off x="6345238" y="3206750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22577" name="Rectangle 49"/>
            <p:cNvSpPr>
              <a:spLocks noChangeArrowheads="1"/>
            </p:cNvSpPr>
            <p:nvPr/>
          </p:nvSpPr>
          <p:spPr bwMode="auto">
            <a:xfrm>
              <a:off x="6538913" y="3206750"/>
              <a:ext cx="1412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2578" name="Rectangle 50"/>
            <p:cNvSpPr>
              <a:spLocks noChangeArrowheads="1"/>
            </p:cNvSpPr>
            <p:nvPr/>
          </p:nvSpPr>
          <p:spPr bwMode="auto">
            <a:xfrm>
              <a:off x="6667500" y="3206750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5575300" y="4211638"/>
              <a:ext cx="292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 )</a:t>
              </a:r>
              <a:endParaRPr lang="en-US" dirty="0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4279900" y="2374900"/>
              <a:ext cx="409575" cy="820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 flipH="1">
              <a:off x="4895850" y="2374900"/>
              <a:ext cx="411163" cy="820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H="1" flipV="1">
              <a:off x="6129338" y="2374900"/>
              <a:ext cx="204787" cy="820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H="1">
              <a:off x="6540500" y="2374900"/>
              <a:ext cx="409575" cy="820738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895850" y="3608388"/>
              <a:ext cx="615950" cy="61436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 flipH="1">
              <a:off x="5922963" y="3608388"/>
              <a:ext cx="617537" cy="61436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533400" y="1714500"/>
              <a:ext cx="7467600" cy="37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600" y="1903412"/>
            <a:ext cx="7467600" cy="3735388"/>
            <a:chOff x="533400" y="1714500"/>
            <a:chExt cx="7467600" cy="3735388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533400" y="1714500"/>
              <a:ext cx="7467600" cy="37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8"/>
            <p:cNvSpPr>
              <a:spLocks noChangeArrowheads="1"/>
            </p:cNvSpPr>
            <p:nvPr/>
          </p:nvSpPr>
          <p:spPr bwMode="auto">
            <a:xfrm>
              <a:off x="576263" y="1778000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660400" y="1778000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893763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1147763" y="1778000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1338263" y="1778000"/>
              <a:ext cx="2206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1550988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1804988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1974850" y="1778000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2185988" y="1778000"/>
              <a:ext cx="192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2355850" y="1778000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2589213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863850" y="1778000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auto">
            <a:xfrm>
              <a:off x="3033713" y="1778000"/>
              <a:ext cx="2206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3267075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72" name="Rectangle 22"/>
            <p:cNvSpPr>
              <a:spLocks noChangeArrowheads="1"/>
            </p:cNvSpPr>
            <p:nvPr/>
          </p:nvSpPr>
          <p:spPr bwMode="auto">
            <a:xfrm>
              <a:off x="3521075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3668713" y="1778000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3881438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4029075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4283075" y="1778000"/>
              <a:ext cx="1412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4432300" y="1778000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4622800" y="1778000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4813300" y="1778000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5046663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5300663" y="1778000"/>
              <a:ext cx="1412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5448300" y="1778000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5661025" y="1778000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4" name="Rectangle 34"/>
            <p:cNvSpPr>
              <a:spLocks noChangeArrowheads="1"/>
            </p:cNvSpPr>
            <p:nvPr/>
          </p:nvSpPr>
          <p:spPr bwMode="auto">
            <a:xfrm>
              <a:off x="5830888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85" name="Rectangle 35"/>
            <p:cNvSpPr>
              <a:spLocks noChangeArrowheads="1"/>
            </p:cNvSpPr>
            <p:nvPr/>
          </p:nvSpPr>
          <p:spPr bwMode="auto">
            <a:xfrm>
              <a:off x="6000750" y="1778000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86" name="Rectangle 36"/>
            <p:cNvSpPr>
              <a:spLocks noChangeArrowheads="1"/>
            </p:cNvSpPr>
            <p:nvPr/>
          </p:nvSpPr>
          <p:spPr bwMode="auto">
            <a:xfrm>
              <a:off x="6105525" y="1778000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7" name="Rectangle 37"/>
            <p:cNvSpPr>
              <a:spLocks noChangeArrowheads="1"/>
            </p:cNvSpPr>
            <p:nvPr/>
          </p:nvSpPr>
          <p:spPr bwMode="auto">
            <a:xfrm>
              <a:off x="6211888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8" name="Rectangle 38"/>
            <p:cNvSpPr>
              <a:spLocks noChangeArrowheads="1"/>
            </p:cNvSpPr>
            <p:nvPr/>
          </p:nvSpPr>
          <p:spPr bwMode="auto">
            <a:xfrm>
              <a:off x="6445250" y="1778000"/>
              <a:ext cx="1809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6699250" y="1778000"/>
              <a:ext cx="3333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>
              <a:off x="7016750" y="1778000"/>
              <a:ext cx="212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1" name="Rectangle 41"/>
            <p:cNvSpPr>
              <a:spLocks noChangeArrowheads="1"/>
            </p:cNvSpPr>
            <p:nvPr/>
          </p:nvSpPr>
          <p:spPr bwMode="auto">
            <a:xfrm>
              <a:off x="7229475" y="1778000"/>
              <a:ext cx="238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2" name="Rectangle 42"/>
            <p:cNvSpPr>
              <a:spLocks noChangeArrowheads="1"/>
            </p:cNvSpPr>
            <p:nvPr/>
          </p:nvSpPr>
          <p:spPr bwMode="auto">
            <a:xfrm>
              <a:off x="7461250" y="1778000"/>
              <a:ext cx="2603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3" name="Rectangle 43"/>
            <p:cNvSpPr>
              <a:spLocks noChangeArrowheads="1"/>
            </p:cNvSpPr>
            <p:nvPr/>
          </p:nvSpPr>
          <p:spPr bwMode="auto">
            <a:xfrm>
              <a:off x="7716838" y="1778000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7864475" y="1778000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1614488" y="3005138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1719263" y="3005138"/>
              <a:ext cx="1587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1952625" y="3005138"/>
              <a:ext cx="1809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dirty="0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2206625" y="3005138"/>
              <a:ext cx="3333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¬c</a:t>
              </a:r>
              <a:endParaRPr lang="en-US" dirty="0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546350" y="3005138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4538663" y="5018088"/>
              <a:ext cx="292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 )</a:t>
              </a:r>
              <a:endParaRPr lang="en-US" dirty="0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>
              <a:off x="1319213" y="2182813"/>
              <a:ext cx="406400" cy="8128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Line 52"/>
            <p:cNvSpPr>
              <a:spLocks noChangeShapeType="1"/>
            </p:cNvSpPr>
            <p:nvPr/>
          </p:nvSpPr>
          <p:spPr bwMode="auto">
            <a:xfrm flipH="1">
              <a:off x="2538413" y="2182813"/>
              <a:ext cx="407987" cy="8128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3668713" y="4022725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104" name="Rectangle 54"/>
            <p:cNvSpPr>
              <a:spLocks noChangeArrowheads="1"/>
            </p:cNvSpPr>
            <p:nvPr/>
          </p:nvSpPr>
          <p:spPr bwMode="auto">
            <a:xfrm>
              <a:off x="3775075" y="4022725"/>
              <a:ext cx="1920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05" name="Rectangle 55"/>
            <p:cNvSpPr>
              <a:spLocks noChangeArrowheads="1"/>
            </p:cNvSpPr>
            <p:nvPr/>
          </p:nvSpPr>
          <p:spPr bwMode="auto">
            <a:xfrm>
              <a:off x="3965575" y="4022725"/>
              <a:ext cx="1412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06" name="Rectangle 56"/>
            <p:cNvSpPr>
              <a:spLocks noChangeArrowheads="1"/>
            </p:cNvSpPr>
            <p:nvPr/>
          </p:nvSpPr>
          <p:spPr bwMode="auto">
            <a:xfrm>
              <a:off x="4092575" y="4022725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107" name="Rectangle 57"/>
            <p:cNvSpPr>
              <a:spLocks noChangeArrowheads="1"/>
            </p:cNvSpPr>
            <p:nvPr/>
          </p:nvSpPr>
          <p:spPr bwMode="auto">
            <a:xfrm>
              <a:off x="5130800" y="4022725"/>
              <a:ext cx="1063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5237163" y="4022725"/>
              <a:ext cx="1412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09" name="Rectangle 59"/>
            <p:cNvSpPr>
              <a:spLocks noChangeArrowheads="1"/>
            </p:cNvSpPr>
            <p:nvPr/>
          </p:nvSpPr>
          <p:spPr bwMode="auto">
            <a:xfrm>
              <a:off x="5364163" y="4022725"/>
              <a:ext cx="10636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110" name="Line 60"/>
            <p:cNvSpPr>
              <a:spLocks noChangeShapeType="1"/>
            </p:cNvSpPr>
            <p:nvPr/>
          </p:nvSpPr>
          <p:spPr bwMode="auto">
            <a:xfrm>
              <a:off x="2132013" y="3403600"/>
              <a:ext cx="1627187" cy="60801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Line 61"/>
            <p:cNvSpPr>
              <a:spLocks noChangeShapeType="1"/>
            </p:cNvSpPr>
            <p:nvPr/>
          </p:nvSpPr>
          <p:spPr bwMode="auto">
            <a:xfrm flipH="1">
              <a:off x="3963988" y="2182813"/>
              <a:ext cx="1828800" cy="18288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62"/>
            <p:cNvSpPr>
              <a:spLocks noChangeShapeType="1"/>
            </p:cNvSpPr>
            <p:nvPr/>
          </p:nvSpPr>
          <p:spPr bwMode="auto">
            <a:xfrm>
              <a:off x="4165600" y="2182813"/>
              <a:ext cx="1017588" cy="18288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Line 63"/>
            <p:cNvSpPr>
              <a:spLocks noChangeShapeType="1"/>
            </p:cNvSpPr>
            <p:nvPr/>
          </p:nvSpPr>
          <p:spPr bwMode="auto">
            <a:xfrm>
              <a:off x="5183188" y="2182813"/>
              <a:ext cx="203200" cy="18288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Line 64"/>
            <p:cNvSpPr>
              <a:spLocks noChangeShapeType="1"/>
            </p:cNvSpPr>
            <p:nvPr/>
          </p:nvSpPr>
          <p:spPr bwMode="auto">
            <a:xfrm>
              <a:off x="3963988" y="4419600"/>
              <a:ext cx="608012" cy="6096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Line 65"/>
            <p:cNvSpPr>
              <a:spLocks noChangeShapeType="1"/>
            </p:cNvSpPr>
            <p:nvPr/>
          </p:nvSpPr>
          <p:spPr bwMode="auto">
            <a:xfrm flipH="1">
              <a:off x="4776788" y="4419600"/>
              <a:ext cx="609600" cy="609600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6" name="Group 64"/>
          <p:cNvGrpSpPr>
            <a:grpSpLocks/>
          </p:cNvGrpSpPr>
          <p:nvPr/>
        </p:nvGrpSpPr>
        <p:grpSpPr bwMode="auto">
          <a:xfrm>
            <a:off x="682625" y="1981200"/>
            <a:ext cx="7394575" cy="3621088"/>
            <a:chOff x="363" y="1120"/>
            <a:chExt cx="4658" cy="2281"/>
          </a:xfrm>
        </p:grpSpPr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363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118" name="Rectangle 6"/>
            <p:cNvSpPr>
              <a:spLocks noChangeArrowheads="1"/>
            </p:cNvSpPr>
            <p:nvPr/>
          </p:nvSpPr>
          <p:spPr bwMode="auto">
            <a:xfrm>
              <a:off x="416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563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723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843" y="1120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122" name="Rectangle 10"/>
            <p:cNvSpPr>
              <a:spLocks noChangeArrowheads="1"/>
            </p:cNvSpPr>
            <p:nvPr/>
          </p:nvSpPr>
          <p:spPr bwMode="auto">
            <a:xfrm>
              <a:off x="977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23" name="Rectangle 11"/>
            <p:cNvSpPr>
              <a:spLocks noChangeArrowheads="1"/>
            </p:cNvSpPr>
            <p:nvPr/>
          </p:nvSpPr>
          <p:spPr bwMode="auto">
            <a:xfrm>
              <a:off x="1137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1244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125" name="Rectangle 13"/>
            <p:cNvSpPr>
              <a:spLocks noChangeArrowheads="1"/>
            </p:cNvSpPr>
            <p:nvPr/>
          </p:nvSpPr>
          <p:spPr bwMode="auto">
            <a:xfrm>
              <a:off x="1377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26" name="Rectangle 14"/>
            <p:cNvSpPr>
              <a:spLocks noChangeArrowheads="1"/>
            </p:cNvSpPr>
            <p:nvPr/>
          </p:nvSpPr>
          <p:spPr bwMode="auto">
            <a:xfrm>
              <a:off x="1484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1631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1804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29" name="Rectangle 17"/>
            <p:cNvSpPr>
              <a:spLocks noChangeArrowheads="1"/>
            </p:cNvSpPr>
            <p:nvPr/>
          </p:nvSpPr>
          <p:spPr bwMode="auto">
            <a:xfrm>
              <a:off x="1911" y="1120"/>
              <a:ext cx="13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 </a:t>
              </a:r>
              <a:endParaRPr lang="en-US" dirty="0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2058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2218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2311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133" name="Rectangle 21"/>
            <p:cNvSpPr>
              <a:spLocks noChangeArrowheads="1"/>
            </p:cNvSpPr>
            <p:nvPr/>
          </p:nvSpPr>
          <p:spPr bwMode="auto">
            <a:xfrm>
              <a:off x="2445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134" name="Rectangle 22"/>
            <p:cNvSpPr>
              <a:spLocks noChangeArrowheads="1"/>
            </p:cNvSpPr>
            <p:nvPr/>
          </p:nvSpPr>
          <p:spPr bwMode="auto">
            <a:xfrm>
              <a:off x="2538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35" name="Rectangle 23"/>
            <p:cNvSpPr>
              <a:spLocks noChangeArrowheads="1"/>
            </p:cNvSpPr>
            <p:nvPr/>
          </p:nvSpPr>
          <p:spPr bwMode="auto">
            <a:xfrm>
              <a:off x="2698" y="11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36" name="Rectangle 24"/>
            <p:cNvSpPr>
              <a:spLocks noChangeArrowheads="1"/>
            </p:cNvSpPr>
            <p:nvPr/>
          </p:nvSpPr>
          <p:spPr bwMode="auto">
            <a:xfrm>
              <a:off x="2792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137" name="Rectangle 25"/>
            <p:cNvSpPr>
              <a:spLocks noChangeArrowheads="1"/>
            </p:cNvSpPr>
            <p:nvPr/>
          </p:nvSpPr>
          <p:spPr bwMode="auto">
            <a:xfrm>
              <a:off x="2912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38" name="Rectangle 26"/>
            <p:cNvSpPr>
              <a:spLocks noChangeArrowheads="1"/>
            </p:cNvSpPr>
            <p:nvPr/>
          </p:nvSpPr>
          <p:spPr bwMode="auto">
            <a:xfrm>
              <a:off x="3032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139" name="Rectangle 27"/>
            <p:cNvSpPr>
              <a:spLocks noChangeArrowheads="1"/>
            </p:cNvSpPr>
            <p:nvPr/>
          </p:nvSpPr>
          <p:spPr bwMode="auto">
            <a:xfrm>
              <a:off x="3179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140" name="Rectangle 28"/>
            <p:cNvSpPr>
              <a:spLocks noChangeArrowheads="1"/>
            </p:cNvSpPr>
            <p:nvPr/>
          </p:nvSpPr>
          <p:spPr bwMode="auto">
            <a:xfrm>
              <a:off x="3339" y="1120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41" name="Rectangle 29"/>
            <p:cNvSpPr>
              <a:spLocks noChangeArrowheads="1"/>
            </p:cNvSpPr>
            <p:nvPr/>
          </p:nvSpPr>
          <p:spPr bwMode="auto">
            <a:xfrm>
              <a:off x="3432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142" name="Rectangle 30"/>
            <p:cNvSpPr>
              <a:spLocks noChangeArrowheads="1"/>
            </p:cNvSpPr>
            <p:nvPr/>
          </p:nvSpPr>
          <p:spPr bwMode="auto">
            <a:xfrm>
              <a:off x="3566" y="1120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143" name="Rectangle 31"/>
            <p:cNvSpPr>
              <a:spLocks noChangeArrowheads="1"/>
            </p:cNvSpPr>
            <p:nvPr/>
          </p:nvSpPr>
          <p:spPr bwMode="auto">
            <a:xfrm>
              <a:off x="3673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44" name="Rectangle 32"/>
            <p:cNvSpPr>
              <a:spLocks noChangeArrowheads="1"/>
            </p:cNvSpPr>
            <p:nvPr/>
          </p:nvSpPr>
          <p:spPr bwMode="auto">
            <a:xfrm>
              <a:off x="3780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145" name="Rectangle 33"/>
            <p:cNvSpPr>
              <a:spLocks noChangeArrowheads="1"/>
            </p:cNvSpPr>
            <p:nvPr/>
          </p:nvSpPr>
          <p:spPr bwMode="auto">
            <a:xfrm>
              <a:off x="3846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6" name="Rectangle 34"/>
            <p:cNvSpPr>
              <a:spLocks noChangeArrowheads="1"/>
            </p:cNvSpPr>
            <p:nvPr/>
          </p:nvSpPr>
          <p:spPr bwMode="auto">
            <a:xfrm>
              <a:off x="3913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7" name="Rectangle 35"/>
            <p:cNvSpPr>
              <a:spLocks noChangeArrowheads="1"/>
            </p:cNvSpPr>
            <p:nvPr/>
          </p:nvSpPr>
          <p:spPr bwMode="auto">
            <a:xfrm>
              <a:off x="4060" y="1120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8" name="Rectangle 36"/>
            <p:cNvSpPr>
              <a:spLocks noChangeArrowheads="1"/>
            </p:cNvSpPr>
            <p:nvPr/>
          </p:nvSpPr>
          <p:spPr bwMode="auto">
            <a:xfrm>
              <a:off x="4220" y="1120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9" name="Rectangle 37"/>
            <p:cNvSpPr>
              <a:spLocks noChangeArrowheads="1"/>
            </p:cNvSpPr>
            <p:nvPr/>
          </p:nvSpPr>
          <p:spPr bwMode="auto">
            <a:xfrm>
              <a:off x="4420" y="1120"/>
              <a:ext cx="1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0" name="Rectangle 38"/>
            <p:cNvSpPr>
              <a:spLocks noChangeArrowheads="1"/>
            </p:cNvSpPr>
            <p:nvPr/>
          </p:nvSpPr>
          <p:spPr bwMode="auto">
            <a:xfrm>
              <a:off x="4554" y="1120"/>
              <a:ext cx="1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a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" name="Rectangle 39"/>
            <p:cNvSpPr>
              <a:spLocks noChangeArrowheads="1"/>
            </p:cNvSpPr>
            <p:nvPr/>
          </p:nvSpPr>
          <p:spPr bwMode="auto">
            <a:xfrm>
              <a:off x="4700" y="1120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+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2" name="Rectangle 40"/>
            <p:cNvSpPr>
              <a:spLocks noChangeArrowheads="1"/>
            </p:cNvSpPr>
            <p:nvPr/>
          </p:nvSpPr>
          <p:spPr bwMode="auto">
            <a:xfrm>
              <a:off x="4861" y="1120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3" name="Rectangle 41"/>
            <p:cNvSpPr>
              <a:spLocks noChangeArrowheads="1"/>
            </p:cNvSpPr>
            <p:nvPr/>
          </p:nvSpPr>
          <p:spPr bwMode="auto">
            <a:xfrm>
              <a:off x="4954" y="1120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4" name="Rectangle 42"/>
            <p:cNvSpPr>
              <a:spLocks noChangeArrowheads="1"/>
            </p:cNvSpPr>
            <p:nvPr/>
          </p:nvSpPr>
          <p:spPr bwMode="auto">
            <a:xfrm>
              <a:off x="1017" y="18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" name="Rectangle 43"/>
            <p:cNvSpPr>
              <a:spLocks noChangeArrowheads="1"/>
            </p:cNvSpPr>
            <p:nvPr/>
          </p:nvSpPr>
          <p:spPr bwMode="auto">
            <a:xfrm>
              <a:off x="1083" y="18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1230" y="1893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" name="Rectangle 45"/>
            <p:cNvSpPr>
              <a:spLocks noChangeArrowheads="1"/>
            </p:cNvSpPr>
            <p:nvPr/>
          </p:nvSpPr>
          <p:spPr bwMode="auto">
            <a:xfrm>
              <a:off x="1390" y="1893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" name="Rectangle 46"/>
            <p:cNvSpPr>
              <a:spLocks noChangeArrowheads="1"/>
            </p:cNvSpPr>
            <p:nvPr/>
          </p:nvSpPr>
          <p:spPr bwMode="auto">
            <a:xfrm>
              <a:off x="1604" y="18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" name="Rectangle 47"/>
            <p:cNvSpPr>
              <a:spLocks noChangeArrowheads="1"/>
            </p:cNvSpPr>
            <p:nvPr/>
          </p:nvSpPr>
          <p:spPr bwMode="auto">
            <a:xfrm>
              <a:off x="2859" y="3161"/>
              <a:ext cx="1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 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831" y="1375"/>
              <a:ext cx="256" cy="51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Line 49"/>
            <p:cNvSpPr>
              <a:spLocks noChangeShapeType="1"/>
            </p:cNvSpPr>
            <p:nvPr/>
          </p:nvSpPr>
          <p:spPr bwMode="auto">
            <a:xfrm flipH="1">
              <a:off x="1599" y="1375"/>
              <a:ext cx="257" cy="51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50"/>
            <p:cNvSpPr>
              <a:spLocks noChangeArrowheads="1"/>
            </p:cNvSpPr>
            <p:nvPr/>
          </p:nvSpPr>
          <p:spPr bwMode="auto">
            <a:xfrm>
              <a:off x="2311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3" name="Rectangle 51"/>
            <p:cNvSpPr>
              <a:spLocks noChangeArrowheads="1"/>
            </p:cNvSpPr>
            <p:nvPr/>
          </p:nvSpPr>
          <p:spPr bwMode="auto">
            <a:xfrm>
              <a:off x="2378" y="2534"/>
              <a:ext cx="12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4" name="Rectangle 52"/>
            <p:cNvSpPr>
              <a:spLocks noChangeArrowheads="1"/>
            </p:cNvSpPr>
            <p:nvPr/>
          </p:nvSpPr>
          <p:spPr bwMode="auto">
            <a:xfrm>
              <a:off x="2503" y="2534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5" name="Rectangle 53"/>
            <p:cNvSpPr>
              <a:spLocks noChangeArrowheads="1"/>
            </p:cNvSpPr>
            <p:nvPr/>
          </p:nvSpPr>
          <p:spPr bwMode="auto">
            <a:xfrm>
              <a:off x="2578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6" name="Rectangle 54"/>
            <p:cNvSpPr>
              <a:spLocks noChangeArrowheads="1"/>
            </p:cNvSpPr>
            <p:nvPr/>
          </p:nvSpPr>
          <p:spPr bwMode="auto">
            <a:xfrm>
              <a:off x="3232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7" name="Rectangle 55"/>
            <p:cNvSpPr>
              <a:spLocks noChangeArrowheads="1"/>
            </p:cNvSpPr>
            <p:nvPr/>
          </p:nvSpPr>
          <p:spPr bwMode="auto">
            <a:xfrm>
              <a:off x="3299" y="2534"/>
              <a:ext cx="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8" name="Rectangle 56"/>
            <p:cNvSpPr>
              <a:spLocks noChangeArrowheads="1"/>
            </p:cNvSpPr>
            <p:nvPr/>
          </p:nvSpPr>
          <p:spPr bwMode="auto">
            <a:xfrm>
              <a:off x="3379" y="2534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Line 57"/>
            <p:cNvSpPr>
              <a:spLocks noChangeShapeType="1"/>
            </p:cNvSpPr>
            <p:nvPr/>
          </p:nvSpPr>
          <p:spPr bwMode="auto">
            <a:xfrm>
              <a:off x="1343" y="2144"/>
              <a:ext cx="1025" cy="383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Line 58"/>
            <p:cNvSpPr>
              <a:spLocks noChangeShapeType="1"/>
            </p:cNvSpPr>
            <p:nvPr/>
          </p:nvSpPr>
          <p:spPr bwMode="auto">
            <a:xfrm flipH="1">
              <a:off x="2497" y="1375"/>
              <a:ext cx="1152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Line 59"/>
            <p:cNvSpPr>
              <a:spLocks noChangeShapeType="1"/>
            </p:cNvSpPr>
            <p:nvPr/>
          </p:nvSpPr>
          <p:spPr bwMode="auto">
            <a:xfrm>
              <a:off x="2624" y="1375"/>
              <a:ext cx="641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Line 60"/>
            <p:cNvSpPr>
              <a:spLocks noChangeShapeType="1"/>
            </p:cNvSpPr>
            <p:nvPr/>
          </p:nvSpPr>
          <p:spPr bwMode="auto">
            <a:xfrm>
              <a:off x="3265" y="1375"/>
              <a:ext cx="128" cy="1152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Line 61"/>
            <p:cNvSpPr>
              <a:spLocks noChangeShapeType="1"/>
            </p:cNvSpPr>
            <p:nvPr/>
          </p:nvSpPr>
          <p:spPr bwMode="auto">
            <a:xfrm>
              <a:off x="2497" y="2784"/>
              <a:ext cx="383" cy="384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Line 62"/>
            <p:cNvSpPr>
              <a:spLocks noChangeShapeType="1"/>
            </p:cNvSpPr>
            <p:nvPr/>
          </p:nvSpPr>
          <p:spPr bwMode="auto">
            <a:xfrm flipH="1">
              <a:off x="3009" y="2784"/>
              <a:ext cx="384" cy="384"/>
            </a:xfrm>
            <a:prstGeom prst="line">
              <a:avLst/>
            </a:prstGeom>
            <a:noFill/>
            <a:ln w="349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5" name="Text Box 63"/>
          <p:cNvSpPr txBox="1">
            <a:spLocks noChangeArrowheads="1"/>
          </p:cNvSpPr>
          <p:nvPr/>
        </p:nvSpPr>
        <p:spPr bwMode="auto">
          <a:xfrm>
            <a:off x="4495800" y="3048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</a:rPr>
              <a:t>0</a:t>
            </a:r>
          </a:p>
        </p:txBody>
      </p:sp>
      <p:sp>
        <p:nvSpPr>
          <p:cNvPr id="177" name="Title 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800" dirty="0" smtClean="0"/>
              <a:t>Reduction of Interpolants For </a:t>
            </a:r>
            <a:br>
              <a:rPr lang="en-US" sz="3800" dirty="0" smtClean="0"/>
            </a:br>
            <a:r>
              <a:rPr lang="en-US" sz="3800" dirty="0" smtClean="0"/>
              <a:t>Logic Synthesis (ICCAD10)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3400" dirty="0" smtClean="0"/>
              <a:t>Resolution Proofs as a Data Structure For Logic Synthesis (IWLS11)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Advocated using resolution proofs to perform large restructurings</a:t>
            </a:r>
          </a:p>
          <a:p>
            <a:r>
              <a:rPr lang="en-US" dirty="0" smtClean="0"/>
              <a:t>Showed that many nodes can be shared among similar proofs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398588" y="5557837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105400" y="5557837"/>
            <a:ext cx="259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-1985963" y="1747837"/>
          <a:ext cx="1261745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0" name="Visio" r:id="rId3" imgW="7943088" imgH="2399030" progId="Visio.Drawing.11">
                  <p:embed/>
                </p:oleObj>
              </mc:Choice>
              <mc:Fallback>
                <p:oleObj name="Visio" r:id="rId3" imgW="7943088" imgH="239903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5963" y="1747837"/>
                        <a:ext cx="12617451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3400" dirty="0" smtClean="0"/>
              <a:t>Resolution Proofs as a Data Structure For Logic Synthesis (IWLS11)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Transformation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can be converted into </a:t>
            </a:r>
            <a:r>
              <a:rPr lang="en-US" dirty="0" smtClean="0">
                <a:solidFill>
                  <a:srgbClr val="A50021"/>
                </a:solidFill>
              </a:rPr>
              <a:t>CNF</a:t>
            </a:r>
            <a:r>
              <a:rPr lang="en-US" dirty="0" smtClean="0"/>
              <a:t> formula in </a:t>
            </a:r>
            <a:r>
              <a:rPr lang="en-US" i="1" dirty="0" smtClean="0">
                <a:solidFill>
                  <a:srgbClr val="A50021"/>
                </a:solidFill>
              </a:rPr>
              <a:t>linear time </a:t>
            </a:r>
            <a:r>
              <a:rPr lang="en-US" dirty="0" smtClean="0"/>
              <a:t>(adding extra variables)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3663"/>
              </p:ext>
            </p:extLst>
          </p:nvPr>
        </p:nvGraphicFramePr>
        <p:xfrm>
          <a:off x="3048000" y="3276600"/>
          <a:ext cx="311742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9" name="Visio" r:id="rId3" imgW="1302448" imgH="731462" progId="Visio.Drawing.11">
                  <p:embed/>
                </p:oleObj>
              </mc:Choice>
              <mc:Fallback>
                <p:oleObj name="Visio" r:id="rId3" imgW="1302448" imgH="73146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311742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5329535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329535"/>
                <a:ext cx="53340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398588" y="5557837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5105400" y="5557837"/>
            <a:ext cx="259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1976437"/>
            <a:ext cx="1581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947862"/>
            <a:ext cx="1581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3400" dirty="0" smtClean="0"/>
              <a:t>Resolution Proofs as a Data Structure For Logic Synthesis (IWLS11)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057400" y="5634038"/>
            <a:ext cx="256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876800" y="5634038"/>
            <a:ext cx="259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0" y="1743075"/>
          <a:ext cx="938371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74" name="Visio" r:id="rId3" imgW="5423154" imgH="2295525" progId="Visio.Drawing.11">
                  <p:embed/>
                </p:oleObj>
              </mc:Choice>
              <mc:Fallback>
                <p:oleObj name="Visio" r:id="rId3" imgW="5423154" imgH="2295525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3075"/>
                        <a:ext cx="9383713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3400" dirty="0" smtClean="0"/>
              <a:t>Resolution Proofs as a Data Structure For Logic Synthesis (IWLS11)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2057400" y="5634038"/>
            <a:ext cx="256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4876800" y="5634038"/>
            <a:ext cx="259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2209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3400" dirty="0" smtClean="0"/>
              <a:t>Resolution Proofs as a Data Structure For Logic Synthesis (IWLS11)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PDR algorithm to use cubes of </a:t>
            </a:r>
            <a:r>
              <a:rPr lang="en-US" dirty="0" smtClean="0">
                <a:solidFill>
                  <a:srgbClr val="7A0019"/>
                </a:solidFill>
              </a:rPr>
              <a:t>non-state variables</a:t>
            </a:r>
          </a:p>
          <a:p>
            <a:r>
              <a:rPr lang="en-US" dirty="0" smtClean="0"/>
              <a:t>Improved performance for </a:t>
            </a:r>
            <a:r>
              <a:rPr lang="en-US" dirty="0" err="1" smtClean="0">
                <a:solidFill>
                  <a:srgbClr val="7A0019"/>
                </a:solidFill>
              </a:rPr>
              <a:t>satisfiable</a:t>
            </a: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z="4000" dirty="0" smtClean="0"/>
              <a:t>PDR and Gate Variables (DATE13)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92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z="4000" dirty="0" smtClean="0"/>
              <a:t>PDR and Gate Variables (DATE13)</a:t>
            </a:r>
            <a:endParaRPr lang="en-US" sz="4000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3" y="2133600"/>
            <a:ext cx="5398187" cy="39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962400" cy="19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1981200"/>
            <a:ext cx="2133600" cy="43466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0" y="3047999"/>
            <a:ext cx="609600" cy="11065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2749" y="129540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424" y="2362200"/>
            <a:ext cx="51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7800" y="51435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7800" y="58293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57800" y="47625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2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  <p:bldP spid="11" grpId="0" animBg="1"/>
      <p:bldP spid="12" grpId="0" animBg="1"/>
      <p:bldP spid="13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3" y="1905001"/>
            <a:ext cx="4300538" cy="36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512291" y="2057399"/>
            <a:ext cx="533400" cy="15240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2291" y="3733800"/>
            <a:ext cx="533400" cy="15240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991" y="1371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6491" y="596199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 flipH="1">
            <a:off x="2778991" y="1752600"/>
            <a:ext cx="266700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631353" y="5334000"/>
            <a:ext cx="147638" cy="6279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4036291" y="3733799"/>
            <a:ext cx="533400" cy="15240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6273" y="5703454"/>
            <a:ext cx="163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Gate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4417291" y="5334000"/>
            <a:ext cx="404091" cy="3694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400800" y="3560618"/>
            <a:ext cx="533400" cy="17733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3918" y="1337101"/>
            <a:ext cx="237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State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>
            <a:off x="5749059" y="1798766"/>
            <a:ext cx="918441" cy="16302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5334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sz="4000" dirty="0" smtClean="0"/>
              <a:t>PDR and Gate Variables (DATE13)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42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/>
      <p:bldP spid="4" grpId="1"/>
      <p:bldP spid="8" grpId="0"/>
      <p:bldP spid="8" grpId="1"/>
      <p:bldP spid="14" grpId="0" animBg="1"/>
      <p:bldP spid="14" grpId="1" animBg="1"/>
      <p:bldP spid="15" grpId="0"/>
      <p:bldP spid="15" grpId="1"/>
      <p:bldP spid="18" grpId="0" animBg="1"/>
      <p:bldP spid="18" grpId="1" animBg="1"/>
      <p:bldP spid="19" grpId="0"/>
      <p:bldP spid="19" grpId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7489"/>
            <a:ext cx="4276725" cy="36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2667000" y="2286000"/>
            <a:ext cx="533400" cy="137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4100" y="14433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67000" y="3819524"/>
            <a:ext cx="533400" cy="14382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67400" y="3657600"/>
            <a:ext cx="533400" cy="175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1367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Gate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5710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Gate </a:t>
            </a:r>
            <a:r>
              <a:rPr lang="en-US" dirty="0" err="1" smtClean="0">
                <a:solidFill>
                  <a:srgbClr val="FF0000"/>
                </a:solidFill>
              </a:rPr>
              <a:t>Vars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22" idx="2"/>
          </p:cNvCxnSpPr>
          <p:nvPr/>
        </p:nvCxnSpPr>
        <p:spPr bwMode="auto">
          <a:xfrm>
            <a:off x="2914650" y="1905000"/>
            <a:ext cx="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" idx="0"/>
          </p:cNvCxnSpPr>
          <p:nvPr/>
        </p:nvCxnSpPr>
        <p:spPr bwMode="auto">
          <a:xfrm flipH="1" flipV="1">
            <a:off x="2933700" y="5257799"/>
            <a:ext cx="76200" cy="4527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134100" y="1905000"/>
            <a:ext cx="0" cy="1676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5334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sz="4000" dirty="0" smtClean="0"/>
              <a:t>PDR and Gate Variables (DATE13)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8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Re-Writing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DAG-Aware AIG Re-Writing is powerful for </a:t>
            </a:r>
            <a:r>
              <a:rPr lang="en-US" dirty="0" smtClean="0">
                <a:solidFill>
                  <a:srgbClr val="7A0019"/>
                </a:solidFill>
              </a:rPr>
              <a:t>acyclic circuits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7A0019"/>
                </a:solidFill>
              </a:rPr>
              <a:t>pre-computed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Computes </a:t>
            </a:r>
            <a:r>
              <a:rPr lang="en-US" dirty="0" smtClean="0">
                <a:solidFill>
                  <a:srgbClr val="7A0019"/>
                </a:solidFill>
              </a:rPr>
              <a:t>feasible cuts </a:t>
            </a:r>
            <a:r>
              <a:rPr lang="en-US" dirty="0" smtClean="0"/>
              <a:t>of the circuit</a:t>
            </a:r>
          </a:p>
          <a:p>
            <a:r>
              <a:rPr lang="en-US" dirty="0" smtClean="0"/>
              <a:t>Can re-writing be performed with </a:t>
            </a:r>
            <a:r>
              <a:rPr lang="en-US" dirty="0" smtClean="0">
                <a:solidFill>
                  <a:srgbClr val="7A0019"/>
                </a:solidFill>
              </a:rPr>
              <a:t>cyclic circuits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</a:t>
            </a:r>
            <a:r>
              <a:rPr lang="en-US" dirty="0" smtClean="0"/>
              <a:t>Re-Writing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each cut is replaced </a:t>
            </a:r>
            <a:r>
              <a:rPr lang="en-US" dirty="0" smtClean="0">
                <a:solidFill>
                  <a:srgbClr val="7A0019"/>
                </a:solidFill>
              </a:rPr>
              <a:t>combinational analysis</a:t>
            </a:r>
            <a:r>
              <a:rPr lang="en-US" dirty="0" smtClean="0"/>
              <a:t> must be performed</a:t>
            </a:r>
          </a:p>
          <a:p>
            <a:pPr lvl="1"/>
            <a:r>
              <a:rPr lang="en-US" dirty="0" smtClean="0"/>
              <a:t>We can use </a:t>
            </a:r>
            <a:r>
              <a:rPr lang="en-US" dirty="0" smtClean="0">
                <a:solidFill>
                  <a:srgbClr val="7A0019"/>
                </a:solidFill>
              </a:rPr>
              <a:t>SAT-Based</a:t>
            </a:r>
            <a:r>
              <a:rPr lang="en-US" dirty="0" smtClean="0"/>
              <a:t> analysis!</a:t>
            </a:r>
          </a:p>
          <a:p>
            <a:r>
              <a:rPr lang="en-US" dirty="0" smtClean="0"/>
              <a:t>Re-writing would require a database of </a:t>
            </a:r>
            <a:r>
              <a:rPr lang="en-US" i="1" dirty="0" smtClean="0">
                <a:solidFill>
                  <a:srgbClr val="7A0019"/>
                </a:solidFill>
              </a:rPr>
              <a:t>good</a:t>
            </a:r>
            <a:r>
              <a:rPr lang="en-US" dirty="0" smtClean="0"/>
              <a:t> cyclic functions</a:t>
            </a:r>
          </a:p>
          <a:p>
            <a:pPr lvl="1"/>
            <a:r>
              <a:rPr lang="en-US" dirty="0" smtClean="0"/>
              <a:t>Cyclic circuits implementing a </a:t>
            </a:r>
            <a:r>
              <a:rPr lang="en-US" dirty="0" smtClean="0">
                <a:solidFill>
                  <a:srgbClr val="7A0019"/>
                </a:solidFill>
              </a:rPr>
              <a:t>single function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Transformation</a:t>
            </a:r>
            <a:endParaRPr lang="en-US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57" y="1447800"/>
            <a:ext cx="6796343" cy="45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19050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2017"/>
              </p:ext>
            </p:extLst>
          </p:nvPr>
        </p:nvGraphicFramePr>
        <p:xfrm>
          <a:off x="990600" y="1724344"/>
          <a:ext cx="3349723" cy="213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3" name="Visio" r:id="rId4" imgW="2544890" imgH="1623018" progId="Visio.Drawing.11">
                  <p:embed/>
                </p:oleObj>
              </mc:Choice>
              <mc:Fallback>
                <p:oleObj name="Visio" r:id="rId4" imgW="2544890" imgH="162301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24344"/>
                        <a:ext cx="3349723" cy="213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1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Output Cyclic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there exists </a:t>
            </a:r>
            <a:r>
              <a:rPr lang="en-US" i="1" dirty="0" smtClean="0">
                <a:solidFill>
                  <a:srgbClr val="7A0019"/>
                </a:solidFill>
              </a:rPr>
              <a:t>small</a:t>
            </a:r>
            <a:r>
              <a:rPr lang="en-US" i="1" dirty="0" smtClean="0"/>
              <a:t> </a:t>
            </a:r>
            <a:r>
              <a:rPr lang="en-US" dirty="0" smtClean="0"/>
              <a:t>cyclic circuits implementing a </a:t>
            </a:r>
            <a:r>
              <a:rPr lang="en-US" dirty="0" smtClean="0">
                <a:solidFill>
                  <a:srgbClr val="7A0019"/>
                </a:solidFill>
              </a:rPr>
              <a:t>single function</a:t>
            </a:r>
            <a:r>
              <a:rPr lang="en-US" dirty="0" smtClean="0"/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17653"/>
              </p:ext>
            </p:extLst>
          </p:nvPr>
        </p:nvGraphicFramePr>
        <p:xfrm>
          <a:off x="2590800" y="3429000"/>
          <a:ext cx="3910013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0" name="Visio" r:id="rId3" imgW="3909489" imgH="2229329" progId="Visio.Drawing.11">
                  <p:embed/>
                </p:oleObj>
              </mc:Choice>
              <mc:Fallback>
                <p:oleObj name="Visio" r:id="rId3" imgW="3909489" imgH="222932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3910013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Output Cyclic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there exists </a:t>
            </a:r>
            <a:r>
              <a:rPr lang="en-US" i="1" dirty="0" smtClean="0">
                <a:solidFill>
                  <a:srgbClr val="7A0019"/>
                </a:solidFill>
              </a:rPr>
              <a:t>small</a:t>
            </a:r>
            <a:r>
              <a:rPr lang="en-US" i="1" dirty="0" smtClean="0"/>
              <a:t> </a:t>
            </a:r>
            <a:r>
              <a:rPr lang="en-US" dirty="0" smtClean="0"/>
              <a:t>cyclic circuits implementing a </a:t>
            </a:r>
            <a:r>
              <a:rPr lang="en-US" dirty="0" smtClean="0">
                <a:solidFill>
                  <a:srgbClr val="7A0019"/>
                </a:solidFill>
              </a:rPr>
              <a:t>single function</a:t>
            </a:r>
            <a:r>
              <a:rPr lang="en-US" dirty="0" smtClean="0"/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78554"/>
              </p:ext>
            </p:extLst>
          </p:nvPr>
        </p:nvGraphicFramePr>
        <p:xfrm>
          <a:off x="2530475" y="3581400"/>
          <a:ext cx="4327525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4" name="Visio" r:id="rId3" imgW="3870484" imgH="1758234" progId="Visio.Drawing.11">
                  <p:embed/>
                </p:oleObj>
              </mc:Choice>
              <mc:Fallback>
                <p:oleObj name="Visio" r:id="rId3" imgW="3870484" imgH="175823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581400"/>
                        <a:ext cx="4327525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1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Proofs and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Techniques may be extended to improve </a:t>
            </a:r>
            <a:r>
              <a:rPr lang="en-US" i="1" dirty="0" smtClean="0">
                <a:solidFill>
                  <a:srgbClr val="7A0019"/>
                </a:solidFill>
              </a:rPr>
              <a:t>abstractions</a:t>
            </a:r>
            <a:r>
              <a:rPr lang="en-US" dirty="0" smtClean="0"/>
              <a:t> (over-approximations)</a:t>
            </a:r>
          </a:p>
          <a:p>
            <a:r>
              <a:rPr lang="en-US" dirty="0" smtClean="0"/>
              <a:t>Methods for generating </a:t>
            </a:r>
            <a:r>
              <a:rPr lang="en-US" i="1" dirty="0" smtClean="0">
                <a:solidFill>
                  <a:srgbClr val="7A0019"/>
                </a:solidFill>
              </a:rPr>
              <a:t>good</a:t>
            </a:r>
            <a:r>
              <a:rPr lang="en-US" dirty="0" smtClean="0"/>
              <a:t> initial proofs (rather than </a:t>
            </a:r>
            <a:r>
              <a:rPr lang="en-US" dirty="0" smtClean="0">
                <a:solidFill>
                  <a:srgbClr val="7A0019"/>
                </a:solidFill>
              </a:rPr>
              <a:t>quickly solving </a:t>
            </a:r>
            <a:r>
              <a:rPr lang="en-US" dirty="0" smtClean="0"/>
              <a:t>instances)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Directed 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is </a:t>
            </a:r>
            <a:r>
              <a:rPr lang="en-US" dirty="0" smtClean="0">
                <a:solidFill>
                  <a:srgbClr val="7A0019"/>
                </a:solidFill>
              </a:rPr>
              <a:t>very young</a:t>
            </a:r>
          </a:p>
          <a:p>
            <a:r>
              <a:rPr lang="en-US" dirty="0" smtClean="0"/>
              <a:t>New heuristics for </a:t>
            </a:r>
            <a:r>
              <a:rPr lang="en-US" dirty="0" smtClean="0">
                <a:solidFill>
                  <a:srgbClr val="7A0019"/>
                </a:solidFill>
              </a:rPr>
              <a:t>cube minimization</a:t>
            </a:r>
          </a:p>
          <a:p>
            <a:r>
              <a:rPr lang="en-US" dirty="0" smtClean="0"/>
              <a:t>Possible extensions to </a:t>
            </a:r>
            <a:r>
              <a:rPr lang="en-US" dirty="0" smtClean="0">
                <a:solidFill>
                  <a:srgbClr val="7A0019"/>
                </a:solidFill>
              </a:rPr>
              <a:t>probabilistic model checking</a:t>
            </a:r>
            <a:endParaRPr lang="en-US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0" name="Picture 8" descr="C:\Users\John\Desktop\europe_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456432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41" name="Picture 9" descr="C:\Users\John\Desktop\dat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14" y="4267200"/>
            <a:ext cx="619686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pic>
        <p:nvPicPr>
          <p:cNvPr id="351237" name="Picture 5" descr="https://www.familysearch.org/learn/wiki/en/images/2/2a/Minnesota-county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352800" cy="3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39" name="Picture 7" descr="http://www.minnesotaemploymentlawreport.com/Univ.%20of%20Minn.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83" y="4527098"/>
            <a:ext cx="533969" cy="2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134167" y="3104380"/>
            <a:ext cx="4342833" cy="15697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444407" y="3090920"/>
            <a:ext cx="565993" cy="148108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987332" y="4572000"/>
            <a:ext cx="251668" cy="304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251157" y="4876800"/>
            <a:ext cx="216443" cy="3619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400800" y="4419600"/>
            <a:ext cx="1104900" cy="86884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415832" y="3581400"/>
            <a:ext cx="1204168" cy="86698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648575" y="3581400"/>
            <a:ext cx="276225" cy="3169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134167" y="3924300"/>
            <a:ext cx="5790633" cy="8001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1234" name="Picture 2" descr="http://www.marketreef.co/wb/logos/co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14" y="4393551"/>
            <a:ext cx="1557705" cy="6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2" name="Rectangle 351231"/>
          <p:cNvSpPr/>
          <p:nvPr/>
        </p:nvSpPr>
        <p:spPr bwMode="auto">
          <a:xfrm>
            <a:off x="2134166" y="5546035"/>
            <a:ext cx="1066233" cy="596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Resolution Proofs as a Universal Data Structure for Logic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Structures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Sum of Products (SOPs)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Advantages: </a:t>
            </a:r>
            <a:r>
              <a:rPr lang="en-US" dirty="0" smtClean="0"/>
              <a:t>explicit, readily mapable.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Disadvantages: </a:t>
            </a:r>
            <a:r>
              <a:rPr lang="en-US" dirty="0" smtClean="0"/>
              <a:t>not scalable.</a:t>
            </a:r>
          </a:p>
          <a:p>
            <a:pPr eaLnBrk="1" hangingPunct="1"/>
            <a:r>
              <a:rPr lang="en-US" dirty="0" smtClean="0"/>
              <a:t>Binary Decision Diagrams (BDDs)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Advantages:</a:t>
            </a:r>
            <a:r>
              <a:rPr lang="en-US" dirty="0" smtClean="0"/>
              <a:t> canonical, easily manipulated.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Disadvantages: </a:t>
            </a:r>
            <a:r>
              <a:rPr lang="en-US" dirty="0" smtClean="0"/>
              <a:t>not readily mapable, not scalable.</a:t>
            </a:r>
          </a:p>
        </p:txBody>
      </p:sp>
    </p:spTree>
    <p:extLst>
      <p:ext uri="{BB962C8B-B14F-4D97-AF65-F5344CB8AC3E}">
        <p14:creationId xmlns:p14="http://schemas.microsoft.com/office/powerpoint/2010/main" val="33593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Structures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And Inverter Graphs (AIGs)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Advantages:</a:t>
            </a:r>
          </a:p>
          <a:p>
            <a:pPr lvl="2" eaLnBrk="1" hangingPunct="1"/>
            <a:r>
              <a:rPr lang="en-US" sz="2800" dirty="0" smtClean="0"/>
              <a:t>Compact.</a:t>
            </a:r>
          </a:p>
          <a:p>
            <a:pPr lvl="2" eaLnBrk="1" hangingPunct="1"/>
            <a:r>
              <a:rPr lang="en-US" sz="2800" dirty="0" smtClean="0"/>
              <a:t>Easily convertible to CNFs.</a:t>
            </a:r>
          </a:p>
          <a:p>
            <a:pPr lvl="2" eaLnBrk="1" hangingPunct="1"/>
            <a:r>
              <a:rPr lang="en-US" sz="2800" dirty="0" smtClean="0"/>
              <a:t>Scalable, efficient.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Disadvantages:</a:t>
            </a:r>
          </a:p>
          <a:p>
            <a:pPr lvl="2" eaLnBrk="1" hangingPunct="1"/>
            <a:r>
              <a:rPr lang="en-US" sz="2800" dirty="0" smtClean="0"/>
              <a:t>Hard to perform large structural changes.</a:t>
            </a:r>
          </a:p>
        </p:txBody>
      </p:sp>
    </p:spTree>
    <p:extLst>
      <p:ext uri="{BB962C8B-B14F-4D97-AF65-F5344CB8AC3E}">
        <p14:creationId xmlns:p14="http://schemas.microsoft.com/office/powerpoint/2010/main" val="18485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Resolution Proofs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Implicitly extracted from </a:t>
            </a:r>
            <a:r>
              <a:rPr lang="en-US" dirty="0">
                <a:solidFill>
                  <a:srgbClr val="C00000"/>
                </a:solidFill>
              </a:rPr>
              <a:t>SAT solvers</a:t>
            </a:r>
            <a:r>
              <a:rPr lang="en-US" dirty="0" smtClean="0"/>
              <a:t>; converted to logic via </a:t>
            </a:r>
            <a:r>
              <a:rPr lang="en-US" dirty="0" smtClean="0">
                <a:solidFill>
                  <a:srgbClr val="C00000"/>
                </a:solidFill>
              </a:rPr>
              <a:t>Craig Interpolation.</a:t>
            </a:r>
          </a:p>
          <a:p>
            <a:pPr eaLnBrk="1" hangingPunct="1">
              <a:defRPr/>
            </a:pPr>
            <a:r>
              <a:rPr lang="en-US" dirty="0" smtClean="0"/>
              <a:t>Utilize as a </a:t>
            </a:r>
            <a:r>
              <a:rPr lang="en-US" i="1" dirty="0" smtClean="0"/>
              <a:t>data structure </a:t>
            </a:r>
            <a:r>
              <a:rPr lang="en-US" dirty="0" smtClean="0"/>
              <a:t>to perform logic manipulations.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Advantages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Scalable, efficient.</a:t>
            </a:r>
          </a:p>
          <a:p>
            <a:pPr lvl="1" eaLnBrk="1" hangingPunct="1">
              <a:defRPr/>
            </a:pPr>
            <a:r>
              <a:rPr lang="en-US" dirty="0" smtClean="0"/>
              <a:t>Can effect large structural changes.</a:t>
            </a:r>
            <a:endParaRPr lang="en-US" sz="2400" dirty="0">
              <a:solidFill>
                <a:srgbClr val="C00000"/>
              </a:solidFill>
            </a:endParaRPr>
          </a:p>
          <a:p>
            <a:pPr marL="514350" lvl="1" indent="0" eaLnBrk="1" hangingPunct="1">
              <a:buFontTx/>
              <a:buNone/>
              <a:defRPr/>
            </a:pPr>
            <a:endParaRPr lang="en-US" sz="2400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AIG Synthesis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Re-writing</a:t>
            </a:r>
          </a:p>
          <a:p>
            <a:pPr lvl="1" eaLnBrk="1" hangingPunct="1"/>
            <a:r>
              <a:rPr lang="en-US" dirty="0" smtClean="0"/>
              <a:t>Cuts are replaced by pre-computed optimal structures (Mishchenko ’06).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SAT Sweeping</a:t>
            </a:r>
          </a:p>
          <a:p>
            <a:pPr lvl="1" eaLnBrk="1" hangingPunct="1"/>
            <a:r>
              <a:rPr lang="en-US" dirty="0" smtClean="0"/>
              <a:t>Nodes of an AIG can be merged by proven equivalence (Zhu ‘06).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SAT-Based Resubstitution</a:t>
            </a:r>
          </a:p>
          <a:p>
            <a:pPr lvl="1" eaLnBrk="1" hangingPunct="1"/>
            <a:r>
              <a:rPr lang="en-US" dirty="0" smtClean="0"/>
              <a:t>Target nodes are recomputed from other nodes (Lee ‘07).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Transformation</a:t>
            </a:r>
            <a:endParaRPr lang="en-US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57" y="1447800"/>
            <a:ext cx="6796343" cy="45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19050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97035"/>
              </p:ext>
            </p:extLst>
          </p:nvPr>
        </p:nvGraphicFramePr>
        <p:xfrm>
          <a:off x="990600" y="1724344"/>
          <a:ext cx="3349723" cy="213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5" name="Visio" r:id="rId4" imgW="2544890" imgH="1623018" progId="Visio.Drawing.11">
                  <p:embed/>
                </p:oleObj>
              </mc:Choice>
              <mc:Fallback>
                <p:oleObj name="Visio" r:id="rId4" imgW="2544890" imgH="16230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24344"/>
                        <a:ext cx="3349723" cy="213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191000"/>
                <a:ext cx="480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0"/>
                <a:ext cx="48006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AIG Synthesis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SAT-Sweeping</a:t>
            </a:r>
            <a:r>
              <a:rPr lang="en-US" dirty="0" smtClean="0"/>
              <a:t> (merging equivalent nodes)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2438400"/>
            <a:ext cx="444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1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AIG Synthesis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SAT-Sweeping</a:t>
            </a:r>
            <a:r>
              <a:rPr lang="en-US" dirty="0" smtClean="0"/>
              <a:t> (merging equivalent nodes)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2438400"/>
            <a:ext cx="444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AIG Synthesis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81400" y="381000"/>
          <a:ext cx="6019800" cy="77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7" name="Visio" r:id="rId3" imgW="7800975" imgH="10086975" progId="Visio.Drawing.11">
                  <p:embed/>
                </p:oleObj>
              </mc:Choice>
              <mc:Fallback>
                <p:oleObj name="Visio" r:id="rId3" imgW="7800975" imgH="10086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6019800" cy="778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10000" cy="3962400"/>
          </a:xfrm>
        </p:spPr>
        <p:txBody>
          <a:bodyPr/>
          <a:lstStyle/>
          <a:p>
            <a:r>
              <a:rPr lang="en-US" dirty="0" smtClean="0"/>
              <a:t>AIG re-writing</a:t>
            </a:r>
          </a:p>
          <a:p>
            <a:pPr lvl="1"/>
            <a:r>
              <a:rPr lang="en-US" dirty="0" smtClean="0"/>
              <a:t>Local manipulations performed on windows</a:t>
            </a:r>
          </a:p>
          <a:p>
            <a:pPr lvl="1"/>
            <a:r>
              <a:rPr lang="en-US" dirty="0" smtClean="0"/>
              <a:t>Local minimums can be reached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75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AIG Synthesis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81400" y="381000"/>
          <a:ext cx="6019800" cy="77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2" name="Visio" r:id="rId3" imgW="7800975" imgH="10086975" progId="Visio.Drawing.11">
                  <p:embed/>
                </p:oleObj>
              </mc:Choice>
              <mc:Fallback>
                <p:oleObj name="Visio" r:id="rId3" imgW="7800975" imgH="10086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6019800" cy="778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10000" cy="3962400"/>
          </a:xfrm>
        </p:spPr>
        <p:txBody>
          <a:bodyPr/>
          <a:lstStyle/>
          <a:p>
            <a:r>
              <a:rPr lang="en-US" dirty="0" smtClean="0"/>
              <a:t>AIG re-writing</a:t>
            </a:r>
          </a:p>
          <a:p>
            <a:pPr lvl="1"/>
            <a:r>
              <a:rPr lang="en-US" dirty="0" smtClean="0"/>
              <a:t>Local manipulations performed on windows</a:t>
            </a:r>
          </a:p>
          <a:p>
            <a:pPr lvl="1"/>
            <a:r>
              <a:rPr lang="en-US" dirty="0" smtClean="0"/>
              <a:t>Local minimums can be reached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2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AIG Synthesis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81400" y="381000"/>
          <a:ext cx="6019800" cy="77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5" name="Visio" r:id="rId3" imgW="7800975" imgH="10086975" progId="Visio.Drawing.11">
                  <p:embed/>
                </p:oleObj>
              </mc:Choice>
              <mc:Fallback>
                <p:oleObj name="Visio" r:id="rId3" imgW="7800975" imgH="10086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6019800" cy="778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10000" cy="3962400"/>
          </a:xfrm>
        </p:spPr>
        <p:txBody>
          <a:bodyPr/>
          <a:lstStyle/>
          <a:p>
            <a:r>
              <a:rPr lang="en-US" dirty="0" smtClean="0"/>
              <a:t>AIG re-writing</a:t>
            </a:r>
          </a:p>
          <a:p>
            <a:pPr lvl="1"/>
            <a:r>
              <a:rPr lang="en-US" dirty="0" smtClean="0"/>
              <a:t>Local manipulations performed on windows</a:t>
            </a:r>
          </a:p>
          <a:p>
            <a:pPr lvl="1"/>
            <a:r>
              <a:rPr lang="en-US" dirty="0" smtClean="0"/>
              <a:t>Local minimums can be reached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7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500" dirty="0" smtClean="0"/>
              <a:t>Resubstitution a.k.a. Functional Dependencies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685800" y="16764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A0019"/>
              </a:buClr>
            </a:pPr>
            <a:r>
              <a:rPr lang="en-US" sz="3200" dirty="0">
                <a:solidFill>
                  <a:srgbClr val="A50021"/>
                </a:solidFill>
              </a:rPr>
              <a:t>Given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A50021"/>
                </a:solidFill>
              </a:rPr>
              <a:t>target:</a:t>
            </a:r>
            <a:r>
              <a:rPr lang="en-US" sz="3200" dirty="0"/>
              <a:t> </a:t>
            </a:r>
          </a:p>
          <a:p>
            <a:pPr>
              <a:spcBef>
                <a:spcPct val="20000"/>
              </a:spcBef>
              <a:buClr>
                <a:srgbClr val="7A0019"/>
              </a:buClr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		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spcBef>
                <a:spcPct val="20000"/>
              </a:spcBef>
              <a:buClr>
                <a:srgbClr val="7A0019"/>
              </a:buClr>
            </a:pPr>
            <a:r>
              <a:rPr lang="en-US" sz="3200" dirty="0">
                <a:solidFill>
                  <a:srgbClr val="A50021"/>
                </a:solidFill>
              </a:rPr>
              <a:t>Given candidates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…,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7A0019"/>
              </a:buClr>
            </a:pPr>
            <a:endParaRPr lang="en-US" sz="3200" dirty="0"/>
          </a:p>
          <a:p>
            <a:pPr>
              <a:spcBef>
                <a:spcPct val="20000"/>
              </a:spcBef>
              <a:buClr>
                <a:srgbClr val="7A0019"/>
              </a:buClr>
            </a:pPr>
            <a:r>
              <a:rPr lang="en-US" sz="3200" dirty="0"/>
              <a:t>is it possible to implement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44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Aig Synthesis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81400" y="381000"/>
          <a:ext cx="6019800" cy="77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9" name="Visio" r:id="rId3" imgW="7800975" imgH="10086975" progId="Visio.Drawing.11">
                  <p:embed/>
                </p:oleObj>
              </mc:Choice>
              <mc:Fallback>
                <p:oleObj name="Visio" r:id="rId3" imgW="7800975" imgH="10086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6019800" cy="778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810000" cy="3962400"/>
          </a:xfrm>
        </p:spPr>
        <p:txBody>
          <a:bodyPr/>
          <a:lstStyle/>
          <a:p>
            <a:r>
              <a:rPr lang="en-US" dirty="0" smtClean="0"/>
              <a:t>Resubstitution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0174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Aig Synthesis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81400" y="381000"/>
          <a:ext cx="6019800" cy="77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03" name="Visio" r:id="rId3" imgW="7800975" imgH="10086975" progId="Visio.Drawing.11">
                  <p:embed/>
                </p:oleObj>
              </mc:Choice>
              <mc:Fallback>
                <p:oleObj name="Visio" r:id="rId3" imgW="7800975" imgH="10086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6019800" cy="778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191000" cy="3962400"/>
          </a:xfrm>
        </p:spPr>
        <p:txBody>
          <a:bodyPr/>
          <a:lstStyle/>
          <a:p>
            <a:r>
              <a:rPr lang="en-US" dirty="0" smtClean="0"/>
              <a:t>Resubstitution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lvl="1"/>
            <a:r>
              <a:rPr lang="en-US" dirty="0" smtClean="0">
                <a:solidFill>
                  <a:srgbClr val="A50021"/>
                </a:solidFill>
              </a:rPr>
              <a:t>Large changes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/>
              <a:t>This question is formulated as a </a:t>
            </a:r>
            <a:r>
              <a:rPr lang="en-US" dirty="0" smtClean="0">
                <a:solidFill>
                  <a:srgbClr val="A50021"/>
                </a:solidFill>
              </a:rPr>
              <a:t>SAT instance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>
                <a:solidFill>
                  <a:srgbClr val="A50021"/>
                </a:solidFill>
              </a:rPr>
              <a:t>Craig Interpolation</a:t>
            </a:r>
            <a:r>
              <a:rPr lang="en-US" dirty="0" smtClean="0"/>
              <a:t> provides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6662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Generating Multiple Dependencies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r>
              <a:rPr lang="en-US" dirty="0" smtClean="0"/>
              <a:t>Often, goal is to synthesize dependencies for </a:t>
            </a:r>
            <a:r>
              <a:rPr lang="en-US" dirty="0" smtClean="0">
                <a:solidFill>
                  <a:srgbClr val="C00000"/>
                </a:solidFill>
              </a:rPr>
              <a:t>multiple functions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C00000"/>
                </a:solidFill>
              </a:rPr>
              <a:t>overlapping</a:t>
            </a:r>
            <a:r>
              <a:rPr lang="en-US" dirty="0" smtClean="0"/>
              <a:t> support sets.</a:t>
            </a:r>
          </a:p>
          <a:p>
            <a:r>
              <a:rPr lang="en-US" dirty="0" smtClean="0"/>
              <a:t>In this case, </a:t>
            </a:r>
            <a:r>
              <a:rPr lang="en-US" dirty="0" smtClean="0">
                <a:solidFill>
                  <a:srgbClr val="C00000"/>
                </a:solidFill>
              </a:rPr>
              <a:t>multiple proofs </a:t>
            </a:r>
            <a:r>
              <a:rPr lang="en-US" dirty="0" smtClean="0"/>
              <a:t>are generated and then </a:t>
            </a:r>
            <a:r>
              <a:rPr lang="en-US" dirty="0" smtClean="0">
                <a:solidFill>
                  <a:srgbClr val="C00000"/>
                </a:solidFill>
              </a:rPr>
              <a:t>interpolated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5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47750"/>
            <a:ext cx="4133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41988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040188" cy="3951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Large portions of a network can be converted to a resolution proof.</a:t>
            </a:r>
          </a:p>
          <a:p>
            <a:pPr marL="0" indent="0"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0" indent="0"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7185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Transformation</a:t>
            </a:r>
            <a:endParaRPr lang="en-US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57" y="1447800"/>
            <a:ext cx="6796343" cy="45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19050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59975"/>
              </p:ext>
            </p:extLst>
          </p:nvPr>
        </p:nvGraphicFramePr>
        <p:xfrm>
          <a:off x="990600" y="1724344"/>
          <a:ext cx="3349723" cy="213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9" name="Visio" r:id="rId4" imgW="2544890" imgH="1623018" progId="Visio.Drawing.11">
                  <p:embed/>
                </p:oleObj>
              </mc:Choice>
              <mc:Fallback>
                <p:oleObj name="Visio" r:id="rId4" imgW="2544890" imgH="16230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24344"/>
                        <a:ext cx="3349723" cy="213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191000"/>
                <a:ext cx="480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0"/>
                <a:ext cx="4800600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398588" y="5257800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105400" y="5257800"/>
            <a:ext cx="259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-1985963" y="1447800"/>
          <a:ext cx="1261745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27" name="Visio" r:id="rId3" imgW="7943088" imgH="2399030" progId="Visio.Drawing.11">
                  <p:embed/>
                </p:oleObj>
              </mc:Choice>
              <mc:Fallback>
                <p:oleObj name="Visio" r:id="rId3" imgW="7943088" imgH="2399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5963" y="1447800"/>
                        <a:ext cx="12617451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8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398588" y="5257800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5105400" y="5257800"/>
            <a:ext cx="259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1676400"/>
            <a:ext cx="1581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647825"/>
            <a:ext cx="1581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often many ways to prove a SAT instance </a:t>
            </a:r>
            <a:r>
              <a:rPr lang="en-US" dirty="0" smtClean="0">
                <a:solidFill>
                  <a:srgbClr val="C00000"/>
                </a:solidFill>
              </a:rPr>
              <a:t>unsatisfiable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Same/similar nodes </a:t>
            </a:r>
            <a:r>
              <a:rPr lang="en-US" dirty="0" smtClean="0">
                <a:solidFill>
                  <a:srgbClr val="C00000"/>
                </a:solidFill>
              </a:rPr>
              <a:t>shared</a:t>
            </a:r>
            <a:r>
              <a:rPr lang="en-US" dirty="0" smtClean="0"/>
              <a:t> between different proofs.</a:t>
            </a:r>
          </a:p>
        </p:txBody>
      </p:sp>
    </p:spTree>
    <p:extLst>
      <p:ext uri="{BB962C8B-B14F-4D97-AF65-F5344CB8AC3E}">
        <p14:creationId xmlns:p14="http://schemas.microsoft.com/office/powerpoint/2010/main" val="22684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057400" y="5253038"/>
            <a:ext cx="256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876800" y="5253038"/>
            <a:ext cx="259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0" y="1362075"/>
          <a:ext cx="938371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51" name="Visio" r:id="rId3" imgW="5423154" imgH="2295525" progId="Visio.Drawing.11">
                  <p:embed/>
                </p:oleObj>
              </mc:Choice>
              <mc:Fallback>
                <p:oleObj name="Visio" r:id="rId3" imgW="5423154" imgH="22955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2075"/>
                        <a:ext cx="9383713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1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2057400" y="5253038"/>
            <a:ext cx="256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4876800" y="5253038"/>
            <a:ext cx="259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2209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8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Mechanism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</a:rPr>
              <a:t>Some clause 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3200" kern="0" dirty="0">
                <a:latin typeface="+mn-lt"/>
                <a:ea typeface="+mn-ea"/>
              </a:rPr>
              <a:t> can be resolved from some set of clauses 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</a:t>
            </a:r>
            <a:r>
              <a:rPr lang="en-US" sz="3200" kern="0" dirty="0">
                <a:latin typeface="+mn-lt"/>
                <a:ea typeface="+mn-ea"/>
              </a:rPr>
              <a:t> iff 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3200" kern="0" dirty="0">
                <a:latin typeface="+mn-lt"/>
                <a:ea typeface="+mn-ea"/>
              </a:rPr>
              <a:t>is unsatisfiable.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</a:rPr>
              <a:t>The resolution proof of 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(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W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)(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</a:t>
            </a:r>
            <a:r>
              <a:rPr lang="en-US" sz="3200" b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)</a:t>
            </a:r>
            <a:r>
              <a:rPr lang="en-US" sz="3200" b="1" kern="0" dirty="0">
                <a:solidFill>
                  <a:srgbClr val="A50021"/>
                </a:solidFill>
                <a:latin typeface="+mj-lt"/>
                <a:ea typeface="ＭＳ Ｐゴシック" pitchFamily="16" charset="-128"/>
                <a:cs typeface="Times New Roman" pitchFamily="18" charset="0"/>
              </a:rPr>
              <a:t> </a:t>
            </a:r>
            <a:r>
              <a:rPr lang="en-US" sz="3200" kern="0" dirty="0">
                <a:latin typeface="+mj-lt"/>
                <a:ea typeface="ＭＳ Ｐゴシック" pitchFamily="16" charset="-128"/>
                <a:cs typeface="Times New Roman" pitchFamily="18" charset="0"/>
              </a:rPr>
              <a:t>can be altered to show how 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</a:t>
            </a:r>
            <a:r>
              <a:rPr lang="en-US" sz="3200" b="1" i="1" kern="0" dirty="0">
                <a:solidFill>
                  <a:srgbClr val="A50021"/>
                </a:solidFill>
                <a:latin typeface="+mj-lt"/>
                <a:ea typeface="ＭＳ Ｐゴシック" pitchFamily="16" charset="-128"/>
                <a:cs typeface="Times New Roman" pitchFamily="18" charset="0"/>
              </a:rPr>
              <a:t> </a:t>
            </a:r>
            <a:r>
              <a:rPr lang="en-US" sz="3200" kern="0" dirty="0">
                <a:latin typeface="+mj-lt"/>
                <a:ea typeface="ＭＳ Ｐゴシック" pitchFamily="16" charset="-128"/>
                <a:cs typeface="Times New Roman" pitchFamily="18" charset="0"/>
              </a:rPr>
              <a:t>can be resolved from </a:t>
            </a:r>
            <a:r>
              <a:rPr lang="en-US" sz="3200" b="1" i="1" kern="0" dirty="0">
                <a:solidFill>
                  <a:srgbClr val="A50021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W</a:t>
            </a:r>
            <a:r>
              <a:rPr lang="en-US" sz="3200" kern="0" dirty="0">
                <a:latin typeface="+mj-lt"/>
                <a:ea typeface="ＭＳ Ｐゴシック" pitchFamily="16" charset="-128"/>
                <a:cs typeface="Times New Roman" pitchFamily="18" charset="0"/>
              </a:rPr>
              <a:t>.</a:t>
            </a:r>
          </a:p>
        </p:txBody>
      </p:sp>
      <p:cxnSp>
        <p:nvCxnSpPr>
          <p:cNvPr id="46084" name="Straight Connector 5"/>
          <p:cNvCxnSpPr>
            <a:cxnSpLocks noChangeShapeType="1"/>
          </p:cNvCxnSpPr>
          <p:nvPr/>
        </p:nvCxnSpPr>
        <p:spPr bwMode="auto">
          <a:xfrm>
            <a:off x="6477000" y="2362200"/>
            <a:ext cx="228600" cy="0"/>
          </a:xfrm>
          <a:prstGeom prst="line">
            <a:avLst/>
          </a:prstGeom>
          <a:noFill/>
          <a:ln w="22225" algn="ctr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46085" name="Straight Connector 6"/>
          <p:cNvCxnSpPr>
            <a:cxnSpLocks noChangeShapeType="1"/>
          </p:cNvCxnSpPr>
          <p:nvPr/>
        </p:nvCxnSpPr>
        <p:spPr bwMode="auto">
          <a:xfrm>
            <a:off x="6019800" y="3429000"/>
            <a:ext cx="228600" cy="0"/>
          </a:xfrm>
          <a:prstGeom prst="line">
            <a:avLst/>
          </a:prstGeom>
          <a:noFill/>
          <a:ln w="2222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6" name="Rectangle 5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8197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8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9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762000" y="381000"/>
          <a:ext cx="10744200" cy="648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75" name="Visio" r:id="rId3" imgW="4794123" imgH="2893695" progId="Visio.Drawing.11">
                  <p:embed/>
                </p:oleObj>
              </mc:Choice>
              <mc:Fallback>
                <p:oleObj name="Visio" r:id="rId3" imgW="4794123" imgH="28936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381000"/>
                        <a:ext cx="10744200" cy="648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733800" y="2209800"/>
            <a:ext cx="5105400" cy="457200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676400" y="3200400"/>
            <a:ext cx="1066800" cy="457200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895600" y="2743200"/>
            <a:ext cx="3657600" cy="6096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10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9221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2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3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9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0245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6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7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23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1269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0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1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7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http://upload.wikimedia.org/wikipedia/commons/2/25/Nasa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43099"/>
            <a:ext cx="155793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Since Prelim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400800" cy="4572000"/>
          </a:xfrm>
        </p:spPr>
        <p:txBody>
          <a:bodyPr/>
          <a:lstStyle/>
          <a:p>
            <a:r>
              <a:rPr lang="en-US" sz="2000" i="1" dirty="0" smtClean="0"/>
              <a:t>Regression Verification Using Impact       Summaries – </a:t>
            </a:r>
            <a:r>
              <a:rPr lang="en-US" sz="1600" b="1" dirty="0" smtClean="0"/>
              <a:t>Sub. to CAV 2013</a:t>
            </a:r>
          </a:p>
          <a:p>
            <a:pPr lvl="1"/>
            <a:r>
              <a:rPr lang="en-US" sz="1600" dirty="0" smtClean="0">
                <a:solidFill>
                  <a:srgbClr val="7A0019"/>
                </a:solidFill>
              </a:rPr>
              <a:t>J</a:t>
            </a:r>
            <a:r>
              <a:rPr lang="en-US" sz="1600" dirty="0">
                <a:solidFill>
                  <a:srgbClr val="7A0019"/>
                </a:solidFill>
              </a:rPr>
              <a:t>. </a:t>
            </a:r>
            <a:r>
              <a:rPr lang="en-US" sz="1600" dirty="0" err="1">
                <a:solidFill>
                  <a:srgbClr val="7A0019"/>
                </a:solidFill>
              </a:rPr>
              <a:t>Backes</a:t>
            </a:r>
            <a:r>
              <a:rPr lang="en-US" sz="1600" dirty="0"/>
              <a:t>, S. Person, N. </a:t>
            </a:r>
            <a:r>
              <a:rPr lang="en-US" sz="1600" dirty="0" err="1"/>
              <a:t>Rungta</a:t>
            </a:r>
            <a:r>
              <a:rPr lang="en-US" sz="1600" dirty="0"/>
              <a:t>, O. </a:t>
            </a:r>
            <a:r>
              <a:rPr lang="en-US" sz="1600" dirty="0" err="1"/>
              <a:t>Tkachuk</a:t>
            </a:r>
            <a:r>
              <a:rPr lang="en-US" sz="1600" dirty="0"/>
              <a:t> </a:t>
            </a:r>
            <a:endParaRPr lang="en-US" sz="2000" i="1" dirty="0" smtClean="0"/>
          </a:p>
          <a:p>
            <a:r>
              <a:rPr lang="en-US" sz="2000" i="1" dirty="0" smtClean="0"/>
              <a:t>Proteus: A Change Impact Analysis Framework</a:t>
            </a:r>
          </a:p>
          <a:p>
            <a:pPr lvl="1"/>
            <a:r>
              <a:rPr lang="en-US" sz="1600" dirty="0" smtClean="0">
                <a:solidFill>
                  <a:srgbClr val="7A0019"/>
                </a:solidFill>
              </a:rPr>
              <a:t>J</a:t>
            </a:r>
            <a:r>
              <a:rPr lang="en-US" sz="1600" dirty="0">
                <a:solidFill>
                  <a:srgbClr val="7A0019"/>
                </a:solidFill>
              </a:rPr>
              <a:t>. </a:t>
            </a:r>
            <a:r>
              <a:rPr lang="en-US" sz="1600" dirty="0" err="1">
                <a:solidFill>
                  <a:srgbClr val="7A0019"/>
                </a:solidFill>
              </a:rPr>
              <a:t>Backes</a:t>
            </a:r>
            <a:r>
              <a:rPr lang="en-US" sz="1600" dirty="0"/>
              <a:t>, S. Person, N. </a:t>
            </a:r>
            <a:r>
              <a:rPr lang="en-US" sz="1600" dirty="0" err="1"/>
              <a:t>Rungta</a:t>
            </a:r>
            <a:r>
              <a:rPr lang="en-US" sz="1600" dirty="0"/>
              <a:t>, O. </a:t>
            </a:r>
            <a:r>
              <a:rPr lang="en-US" sz="1600" dirty="0" err="1"/>
              <a:t>Tkachuk</a:t>
            </a:r>
            <a:r>
              <a:rPr lang="en-US" sz="1600" dirty="0"/>
              <a:t> 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i="1" dirty="0"/>
              <a:t>Ghost Talk: Mitigating EMI Signal Injection Attacks </a:t>
            </a:r>
            <a:r>
              <a:rPr lang="en-US" sz="2000" i="1" dirty="0" smtClean="0"/>
              <a:t>against Analog Sensors </a:t>
            </a:r>
            <a:r>
              <a:rPr lang="en-US" sz="2000" i="1" dirty="0"/>
              <a:t>–</a:t>
            </a:r>
            <a:r>
              <a:rPr lang="en-US" sz="2000" i="1" dirty="0" smtClean="0"/>
              <a:t> </a:t>
            </a:r>
            <a:r>
              <a:rPr lang="en-US" sz="1600" b="1" dirty="0" smtClean="0"/>
              <a:t>Oakland 2013</a:t>
            </a:r>
          </a:p>
          <a:p>
            <a:pPr lvl="1"/>
            <a:r>
              <a:rPr lang="en-US" sz="1600" i="1" dirty="0" smtClean="0"/>
              <a:t>D. </a:t>
            </a:r>
            <a:r>
              <a:rPr lang="en-US" sz="1600" i="1" dirty="0" err="1" smtClean="0"/>
              <a:t>Kune</a:t>
            </a:r>
            <a:r>
              <a:rPr lang="en-US" sz="1600" i="1" dirty="0" smtClean="0"/>
              <a:t>, </a:t>
            </a:r>
            <a:r>
              <a:rPr lang="en-US" sz="1600" i="1" dirty="0" smtClean="0">
                <a:solidFill>
                  <a:srgbClr val="7A0019"/>
                </a:solidFill>
              </a:rPr>
              <a:t>J. </a:t>
            </a:r>
            <a:r>
              <a:rPr lang="en-US" sz="1600" i="1" dirty="0" err="1" smtClean="0">
                <a:solidFill>
                  <a:srgbClr val="7A0019"/>
                </a:solidFill>
              </a:rPr>
              <a:t>Backes</a:t>
            </a:r>
            <a:r>
              <a:rPr lang="en-US" sz="1600" i="1" dirty="0" smtClean="0"/>
              <a:t>, S. Clark, W. </a:t>
            </a:r>
            <a:r>
              <a:rPr lang="en-US" sz="1600" i="1" dirty="0" err="1" smtClean="0"/>
              <a:t>Xu</a:t>
            </a:r>
            <a:r>
              <a:rPr lang="en-US" sz="1600" i="1" dirty="0" smtClean="0"/>
              <a:t>, M. Reynolds, K. Fu, Y. Kim</a:t>
            </a:r>
          </a:p>
          <a:p>
            <a:r>
              <a:rPr lang="en-US" sz="2000" i="1" dirty="0"/>
              <a:t>Using Cubes of Non-state Variables With </a:t>
            </a:r>
            <a:r>
              <a:rPr lang="en-US" sz="2000" i="1" dirty="0" smtClean="0"/>
              <a:t>Property Directed Reachability </a:t>
            </a:r>
            <a:r>
              <a:rPr lang="en-US" sz="2000" i="1" dirty="0"/>
              <a:t>–</a:t>
            </a:r>
            <a:r>
              <a:rPr lang="en-US" sz="2000" i="1" dirty="0" smtClean="0"/>
              <a:t> </a:t>
            </a:r>
            <a:r>
              <a:rPr lang="en-US" sz="1600" b="1" i="1" dirty="0" smtClean="0"/>
              <a:t>DATE 2013</a:t>
            </a:r>
          </a:p>
          <a:p>
            <a:pPr lvl="1"/>
            <a:r>
              <a:rPr lang="en-US" sz="1600" i="1" dirty="0" smtClean="0">
                <a:solidFill>
                  <a:srgbClr val="7A0019"/>
                </a:solidFill>
              </a:rPr>
              <a:t>J. </a:t>
            </a:r>
            <a:r>
              <a:rPr lang="en-US" sz="1600" i="1" dirty="0" err="1" smtClean="0">
                <a:solidFill>
                  <a:srgbClr val="7A0019"/>
                </a:solidFill>
              </a:rPr>
              <a:t>Backes</a:t>
            </a:r>
            <a:r>
              <a:rPr lang="en-US" sz="1600" i="1" dirty="0" smtClean="0"/>
              <a:t>, M. Riedel</a:t>
            </a:r>
            <a:endParaRPr lang="en-US" sz="1600" i="1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299012" name="Picture 4" descr="http://blogs.citypages.com/blotter/assets_c/2012/03/u%20of%20m%20logo-thumb-200x200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65" y="4267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33400" y="3733800"/>
            <a:ext cx="807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A001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48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</a:t>
            </a:r>
            <a:r>
              <a:rPr lang="en-US" dirty="0" smtClean="0"/>
              <a:t> Transformation</a:t>
            </a:r>
            <a:endParaRPr lang="en-US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57" y="1447800"/>
            <a:ext cx="6796343" cy="45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1905000"/>
            <a:ext cx="3581400" cy="3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45567"/>
              </p:ext>
            </p:extLst>
          </p:nvPr>
        </p:nvGraphicFramePr>
        <p:xfrm>
          <a:off x="990600" y="1724344"/>
          <a:ext cx="3349723" cy="213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3" name="Visio" r:id="rId4" imgW="2544890" imgH="1623018" progId="Visio.Drawing.11">
                  <p:embed/>
                </p:oleObj>
              </mc:Choice>
              <mc:Fallback>
                <p:oleObj name="Visio" r:id="rId4" imgW="2544890" imgH="16230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24344"/>
                        <a:ext cx="3349723" cy="213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191000"/>
                <a:ext cx="4800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)(¬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+¬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0"/>
                <a:ext cx="48006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2293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1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3317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8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9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5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4341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2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9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5365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6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3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6389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0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1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67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7413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4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5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71600" y="990600"/>
          <a:ext cx="79248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1" name="Visio" r:id="rId3" imgW="8256651" imgH="4390390" progId="Visio.Drawing.11">
                  <p:embed/>
                </p:oleObj>
              </mc:Choice>
              <mc:Fallback>
                <p:oleObj name="Visio" r:id="rId3" imgW="8256651" imgH="4390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79248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8437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0" y="381000"/>
          <a:ext cx="10744200" cy="648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15" name="Visio" r:id="rId3" imgW="4794123" imgH="2893695" progId="Visio.Drawing.11">
                  <p:embed/>
                </p:oleObj>
              </mc:Choice>
              <mc:Fallback>
                <p:oleObj name="Visio" r:id="rId3" imgW="4794123" imgH="28936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381000"/>
                        <a:ext cx="10744200" cy="648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+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/>
              <a:t>be resolved from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e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             (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a + b + d + 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/>
              <a:t>?</a:t>
            </a:r>
            <a:endParaRPr lang="en-US" dirty="0"/>
          </a:p>
        </p:txBody>
      </p:sp>
      <p:cxnSp>
        <p:nvCxnSpPr>
          <p:cNvPr id="19461" name="Straight Connector 7"/>
          <p:cNvCxnSpPr>
            <a:cxnSpLocks noChangeShapeType="1"/>
          </p:cNvCxnSpPr>
          <p:nvPr/>
        </p:nvCxnSpPr>
        <p:spPr bwMode="auto">
          <a:xfrm>
            <a:off x="5791200" y="4953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2" name="Straight Connector 8"/>
          <p:cNvCxnSpPr>
            <a:cxnSpLocks noChangeShapeType="1"/>
          </p:cNvCxnSpPr>
          <p:nvPr/>
        </p:nvCxnSpPr>
        <p:spPr bwMode="auto">
          <a:xfrm>
            <a:off x="6324600" y="4876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3" name="Straight Connector 10"/>
          <p:cNvCxnSpPr>
            <a:cxnSpLocks noChangeShapeType="1"/>
          </p:cNvCxnSpPr>
          <p:nvPr/>
        </p:nvCxnSpPr>
        <p:spPr bwMode="auto">
          <a:xfrm>
            <a:off x="2362200" y="52578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62000" y="349250"/>
          <a:ext cx="108966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39" name="Visio" r:id="rId3" imgW="4794123" imgH="2025015" progId="Visio.Drawing.11">
                  <p:embed/>
                </p:oleObj>
              </mc:Choice>
              <mc:Fallback>
                <p:oleObj name="Visio" r:id="rId3" imgW="4794123" imgH="20250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349250"/>
                        <a:ext cx="1089660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6096000"/>
            <a:ext cx="29670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3000" b="1" kern="0" dirty="0">
                <a:ea typeface="ＭＳ Ｐゴシック" pitchFamily="16" charset="-128"/>
                <a:cs typeface="Times New Roman" pitchFamily="18" charset="0"/>
              </a:rPr>
              <a:t>(Gershman ‘08)</a:t>
            </a:r>
            <a:endParaRPr lang="en-US" sz="3000" kern="0" dirty="0">
              <a:ea typeface="ＭＳ Ｐゴシック" pitchFamily="16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 potential target functions with the </a:t>
            </a:r>
            <a:r>
              <a:rPr lang="en-US" dirty="0" smtClean="0">
                <a:solidFill>
                  <a:srgbClr val="A50021"/>
                </a:solidFill>
              </a:rPr>
              <a:t>same support set</a:t>
            </a:r>
            <a:r>
              <a:rPr lang="en-US" dirty="0" smtClean="0"/>
              <a:t>: </a:t>
            </a:r>
          </a:p>
          <a:p>
            <a:pPr marL="457200" lvl="1" indent="0">
              <a:buFontTx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… ,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Generate collective resolution proof.</a:t>
            </a:r>
          </a:p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Structure the proofs so that there are more</a:t>
            </a:r>
            <a:r>
              <a:rPr lang="en-US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shared nodes.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nodes can be shared?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962400"/>
          </a:xfrm>
        </p:spPr>
        <p:txBody>
          <a:bodyPr/>
          <a:lstStyle/>
          <a:p>
            <a:r>
              <a:rPr lang="en-US" dirty="0" smtClean="0"/>
              <a:t>For the interpolants to be valid:</a:t>
            </a:r>
          </a:p>
          <a:p>
            <a:pPr lvl="1"/>
            <a:r>
              <a:rPr lang="en-US" dirty="0" smtClean="0"/>
              <a:t>The clause partitions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accent2"/>
                </a:solidFill>
              </a:rPr>
              <a:t>B</a:t>
            </a:r>
            <a:r>
              <a:rPr lang="en-US" b="1" i="1" dirty="0" smtClean="0"/>
              <a:t> </a:t>
            </a:r>
            <a:r>
              <a:rPr lang="en-US" dirty="0" smtClean="0"/>
              <a:t>must remain the same.</a:t>
            </a:r>
          </a:p>
          <a:p>
            <a:pPr lvl="1"/>
            <a:r>
              <a:rPr lang="en-US" dirty="0" smtClean="0"/>
              <a:t>The global variables must remain the same.</a:t>
            </a:r>
          </a:p>
        </p:txBody>
      </p:sp>
    </p:spTree>
    <p:extLst>
      <p:ext uri="{BB962C8B-B14F-4D97-AF65-F5344CB8AC3E}">
        <p14:creationId xmlns:p14="http://schemas.microsoft.com/office/powerpoint/2010/main" val="13026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 Cubes of Non-state Variables with PDR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27557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5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181600" y="4343400"/>
            <a:ext cx="25908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nodes can be shared?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20431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2500" kern="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CNF</a:t>
            </a:r>
            <a:r>
              <a:rPr lang="en-US" sz="2500" kern="0" baseline="-25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 </a:t>
            </a:r>
            <a:r>
              <a:rPr lang="en-US" sz="2500" i="1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)(CNF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Right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)…(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500" kern="0" baseline="-250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1562100" y="1852613"/>
            <a:ext cx="381000" cy="1676400"/>
          </a:xfrm>
          <a:prstGeom prst="leftBrace">
            <a:avLst/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5257800" y="-166687"/>
            <a:ext cx="381000" cy="5715000"/>
          </a:xfrm>
          <a:prstGeom prst="leftBrace">
            <a:avLst>
              <a:gd name="adj1" fmla="val 8333"/>
              <a:gd name="adj2" fmla="val 49792"/>
            </a:avLst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1524000" y="28146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/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257800" y="280987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/>
          </a:p>
        </p:txBody>
      </p:sp>
      <p:cxnSp>
        <p:nvCxnSpPr>
          <p:cNvPr id="49160" name="Straight Connector 11"/>
          <p:cNvCxnSpPr>
            <a:cxnSpLocks noChangeShapeType="1"/>
          </p:cNvCxnSpPr>
          <p:nvPr/>
        </p:nvCxnSpPr>
        <p:spPr bwMode="auto">
          <a:xfrm>
            <a:off x="2667000" y="2119313"/>
            <a:ext cx="304800" cy="4762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381000" y="1524000"/>
            <a:ext cx="194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6339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2500" kern="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CNF</a:t>
            </a:r>
            <a:r>
              <a:rPr lang="en-US" sz="2500" kern="0" baseline="-25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 </a:t>
            </a:r>
            <a:r>
              <a:rPr lang="en-US" sz="2500" i="1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)(CNF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Right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)…(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500" kern="0" baseline="-250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1524000" y="4481513"/>
            <a:ext cx="381000" cy="1600200"/>
          </a:xfrm>
          <a:prstGeom prst="leftBrace">
            <a:avLst/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5257800" y="2424113"/>
            <a:ext cx="381000" cy="5715000"/>
          </a:xfrm>
          <a:prstGeom prst="leftBrace">
            <a:avLst>
              <a:gd name="adj1" fmla="val 8333"/>
              <a:gd name="adj2" fmla="val 49792"/>
            </a:avLst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49165" name="Rectangle 8"/>
          <p:cNvSpPr>
            <a:spLocks noChangeArrowheads="1"/>
          </p:cNvSpPr>
          <p:nvPr/>
        </p:nvSpPr>
        <p:spPr bwMode="auto">
          <a:xfrm>
            <a:off x="1524000" y="54054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/>
          </a:p>
        </p:txBody>
      </p: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5257800" y="540067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/>
          </a:p>
        </p:txBody>
      </p:sp>
      <p:cxnSp>
        <p:nvCxnSpPr>
          <p:cNvPr id="49167" name="Straight Connector 11"/>
          <p:cNvCxnSpPr>
            <a:cxnSpLocks noChangeShapeType="1"/>
          </p:cNvCxnSpPr>
          <p:nvPr/>
        </p:nvCxnSpPr>
        <p:spPr bwMode="auto">
          <a:xfrm>
            <a:off x="2667000" y="4710113"/>
            <a:ext cx="304800" cy="4762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81000" y="4114800"/>
            <a:ext cx="201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39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8"/>
          <p:cNvSpPr>
            <a:spLocks noChangeArrowheads="1"/>
          </p:cNvSpPr>
          <p:nvPr/>
        </p:nvSpPr>
        <p:spPr bwMode="auto">
          <a:xfrm>
            <a:off x="762000" y="4648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0179" name="Oval 27"/>
          <p:cNvSpPr>
            <a:spLocks noChangeArrowheads="1"/>
          </p:cNvSpPr>
          <p:nvPr/>
        </p:nvSpPr>
        <p:spPr bwMode="auto">
          <a:xfrm>
            <a:off x="838200" y="20574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0180" name="Oval 26"/>
          <p:cNvSpPr>
            <a:spLocks noChangeArrowheads="1"/>
          </p:cNvSpPr>
          <p:nvPr/>
        </p:nvSpPr>
        <p:spPr bwMode="auto">
          <a:xfrm>
            <a:off x="2514600" y="4648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0181" name="Oval 25"/>
          <p:cNvSpPr>
            <a:spLocks noChangeArrowheads="1"/>
          </p:cNvSpPr>
          <p:nvPr/>
        </p:nvSpPr>
        <p:spPr bwMode="auto">
          <a:xfrm>
            <a:off x="2514600" y="20574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01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nodes can be shared?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20431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2500" kern="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CNF</a:t>
            </a:r>
            <a:r>
              <a:rPr lang="en-US" sz="2500" kern="0" baseline="-25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 </a:t>
            </a:r>
            <a:r>
              <a:rPr lang="en-US" sz="2500" i="1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)(CNF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Right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)…(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500" kern="0" baseline="-250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1562100" y="1852613"/>
            <a:ext cx="381000" cy="1676400"/>
          </a:xfrm>
          <a:prstGeom prst="leftBrace">
            <a:avLst/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5257800" y="-166687"/>
            <a:ext cx="381000" cy="5715000"/>
          </a:xfrm>
          <a:prstGeom prst="leftBrace">
            <a:avLst>
              <a:gd name="adj1" fmla="val 8333"/>
              <a:gd name="adj2" fmla="val 49792"/>
            </a:avLst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1524000" y="28146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/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5257800" y="280987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/>
          </a:p>
        </p:txBody>
      </p:sp>
      <p:cxnSp>
        <p:nvCxnSpPr>
          <p:cNvPr id="50188" name="Straight Connector 11"/>
          <p:cNvCxnSpPr>
            <a:cxnSpLocks noChangeShapeType="1"/>
          </p:cNvCxnSpPr>
          <p:nvPr/>
        </p:nvCxnSpPr>
        <p:spPr bwMode="auto">
          <a:xfrm>
            <a:off x="2667000" y="2119313"/>
            <a:ext cx="304800" cy="4762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0189" name="Rectangle 10"/>
          <p:cNvSpPr>
            <a:spLocks noChangeArrowheads="1"/>
          </p:cNvSpPr>
          <p:nvPr/>
        </p:nvSpPr>
        <p:spPr bwMode="auto">
          <a:xfrm>
            <a:off x="381000" y="1524000"/>
            <a:ext cx="194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633913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7A0019"/>
              </a:buClr>
              <a:defRPr/>
            </a:pPr>
            <a:r>
              <a:rPr lang="en-US" sz="2500" kern="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CNF</a:t>
            </a:r>
            <a:r>
              <a:rPr lang="en-US" sz="2500" kern="0" baseline="-25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</a:t>
            </a:r>
            <a:r>
              <a:rPr lang="en-US" sz="25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 </a:t>
            </a:r>
            <a:r>
              <a:rPr lang="en-US" sz="2500" i="1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)(CNF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Right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)…(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500" i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2500" i="1" kern="0" baseline="-25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500" kern="0" baseline="300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en-US" sz="2500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500" kern="0" baseline="-250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1524000" y="4481513"/>
            <a:ext cx="381000" cy="1600200"/>
          </a:xfrm>
          <a:prstGeom prst="leftBrace">
            <a:avLst/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5257800" y="2424113"/>
            <a:ext cx="381000" cy="5715000"/>
          </a:xfrm>
          <a:prstGeom prst="leftBrace">
            <a:avLst>
              <a:gd name="adj1" fmla="val 8333"/>
              <a:gd name="adj2" fmla="val 49792"/>
            </a:avLst>
          </a:prstGeom>
          <a:ln w="349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lvl="2" eaLnBrk="0" hangingPunct="0">
              <a:defRPr/>
            </a:pPr>
            <a:endParaRPr lang="en-US" dirty="0"/>
          </a:p>
        </p:txBody>
      </p:sp>
      <p:sp>
        <p:nvSpPr>
          <p:cNvPr id="50193" name="Rectangle 8"/>
          <p:cNvSpPr>
            <a:spLocks noChangeArrowheads="1"/>
          </p:cNvSpPr>
          <p:nvPr/>
        </p:nvSpPr>
        <p:spPr bwMode="auto">
          <a:xfrm>
            <a:off x="1524000" y="54054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/>
          </a:p>
        </p:txBody>
      </p:sp>
      <p:sp>
        <p:nvSpPr>
          <p:cNvPr id="50194" name="Rectangle 9"/>
          <p:cNvSpPr>
            <a:spLocks noChangeArrowheads="1"/>
          </p:cNvSpPr>
          <p:nvPr/>
        </p:nvSpPr>
        <p:spPr bwMode="auto">
          <a:xfrm>
            <a:off x="5257800" y="5400675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/>
          </a:p>
        </p:txBody>
      </p:sp>
      <p:cxnSp>
        <p:nvCxnSpPr>
          <p:cNvPr id="50195" name="Straight Connector 11"/>
          <p:cNvCxnSpPr>
            <a:cxnSpLocks noChangeShapeType="1"/>
          </p:cNvCxnSpPr>
          <p:nvPr/>
        </p:nvCxnSpPr>
        <p:spPr bwMode="auto">
          <a:xfrm>
            <a:off x="2667000" y="4710113"/>
            <a:ext cx="304800" cy="4762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0196" name="Rectangle 17"/>
          <p:cNvSpPr>
            <a:spLocks noChangeArrowheads="1"/>
          </p:cNvSpPr>
          <p:nvPr/>
        </p:nvSpPr>
        <p:spPr bwMode="auto">
          <a:xfrm>
            <a:off x="381000" y="4114800"/>
            <a:ext cx="201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  <p:cxnSp>
        <p:nvCxnSpPr>
          <p:cNvPr id="50197" name="Straight Arrow Connector 17"/>
          <p:cNvCxnSpPr>
            <a:cxnSpLocks noChangeShapeType="1"/>
          </p:cNvCxnSpPr>
          <p:nvPr/>
        </p:nvCxnSpPr>
        <p:spPr bwMode="auto">
          <a:xfrm rot="10800000">
            <a:off x="1219200" y="2514600"/>
            <a:ext cx="2133600" cy="1219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198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2476500" y="2857500"/>
            <a:ext cx="1219200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19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1219200" y="3733800"/>
            <a:ext cx="2133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200" name="Straight Arrow Connector 23"/>
          <p:cNvCxnSpPr>
            <a:cxnSpLocks noChangeShapeType="1"/>
          </p:cNvCxnSpPr>
          <p:nvPr/>
        </p:nvCxnSpPr>
        <p:spPr bwMode="auto">
          <a:xfrm rot="5400000">
            <a:off x="2628900" y="3924300"/>
            <a:ext cx="914400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201" name="TextBox 29"/>
          <p:cNvSpPr txBox="1">
            <a:spLocks noChangeArrowheads="1"/>
          </p:cNvSpPr>
          <p:nvPr/>
        </p:nvSpPr>
        <p:spPr bwMode="auto">
          <a:xfrm>
            <a:off x="3429000" y="3500438"/>
            <a:ext cx="487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Only the </a:t>
            </a:r>
            <a:r>
              <a:rPr lang="en-US" i="1" dirty="0">
                <a:solidFill>
                  <a:srgbClr val="A50021"/>
                </a:solidFill>
              </a:rPr>
              <a:t>assertion clauses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/>
              <a:t>differ</a:t>
            </a:r>
          </a:p>
        </p:txBody>
      </p:sp>
    </p:spTree>
    <p:extLst>
      <p:ext uri="{BB962C8B-B14F-4D97-AF65-F5344CB8AC3E}">
        <p14:creationId xmlns:p14="http://schemas.microsoft.com/office/powerpoint/2010/main" val="24127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Proofs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267200" cy="3962400"/>
          </a:xfrm>
        </p:spPr>
        <p:txBody>
          <a:bodyPr/>
          <a:lstStyle/>
          <a:p>
            <a:r>
              <a:rPr lang="en-US" dirty="0" smtClean="0"/>
              <a:t>Color the </a:t>
            </a:r>
            <a:r>
              <a:rPr lang="en-US" i="1" dirty="0" smtClean="0">
                <a:solidFill>
                  <a:srgbClr val="A50021"/>
                </a:solidFill>
              </a:rPr>
              <a:t>assertion clauses</a:t>
            </a:r>
            <a:r>
              <a:rPr lang="en-US" dirty="0" smtClean="0"/>
              <a:t> and descendants </a:t>
            </a:r>
            <a:r>
              <a:rPr lang="en-US" dirty="0" smtClean="0">
                <a:solidFill>
                  <a:srgbClr val="A50021"/>
                </a:solidFill>
              </a:rPr>
              <a:t>black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Color the remaining clauses </a:t>
            </a:r>
            <a:r>
              <a:rPr lang="en-US" dirty="0" smtClean="0">
                <a:solidFill>
                  <a:srgbClr val="A50021"/>
                </a:solidFill>
              </a:rPr>
              <a:t>white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Resolve </a:t>
            </a:r>
            <a:r>
              <a:rPr lang="en-US" dirty="0" smtClean="0">
                <a:solidFill>
                  <a:srgbClr val="A50021"/>
                </a:solidFill>
              </a:rPr>
              <a:t>black</a:t>
            </a:r>
            <a:r>
              <a:rPr lang="en-US" dirty="0" smtClean="0"/>
              <a:t> nodes from </a:t>
            </a:r>
            <a:r>
              <a:rPr lang="en-US" dirty="0" smtClean="0">
                <a:solidFill>
                  <a:srgbClr val="A50021"/>
                </a:solidFill>
              </a:rPr>
              <a:t>white</a:t>
            </a:r>
            <a:r>
              <a:rPr lang="en-US" dirty="0" smtClean="0"/>
              <a:t> nodes.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1295400"/>
            <a:ext cx="4010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75"/>
            <a:ext cx="4010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Proofs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295400"/>
            <a:ext cx="4010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0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3062E-6 L -0.48073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Proofs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319213"/>
            <a:ext cx="8010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Proofs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319213"/>
            <a:ext cx="8010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The interpolants from restructured proofs are equivalent.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Proof: </a:t>
            </a:r>
          </a:p>
          <a:p>
            <a:pPr>
              <a:defRPr/>
            </a:pPr>
            <a:r>
              <a:rPr lang="en-US" dirty="0" smtClean="0"/>
              <a:t>The roots of all white clauses are present in the original SAT instance.</a:t>
            </a:r>
          </a:p>
          <a:p>
            <a:pPr>
              <a:defRPr/>
            </a:pPr>
            <a:r>
              <a:rPr lang="en-US" dirty="0" smtClean="0"/>
              <a:t>The global variables are the same for each SAT instance.</a:t>
            </a:r>
          </a:p>
        </p:txBody>
      </p:sp>
    </p:spTree>
    <p:extLst>
      <p:ext uri="{BB962C8B-B14F-4D97-AF65-F5344CB8AC3E}">
        <p14:creationId xmlns:p14="http://schemas.microsoft.com/office/powerpoint/2010/main" val="13488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to see to what extent proofs can be restructured.</a:t>
            </a:r>
          </a:p>
          <a:p>
            <a:pPr lvl="1"/>
            <a:r>
              <a:rPr lang="en-US" dirty="0" smtClean="0"/>
              <a:t>How many black nodes can be resolved from white nodes?</a:t>
            </a:r>
          </a:p>
          <a:p>
            <a:r>
              <a:rPr lang="en-US" dirty="0" smtClean="0"/>
              <a:t>Generated resolution proofs from benchmark circuits.</a:t>
            </a:r>
          </a:p>
          <a:p>
            <a:pPr lvl="1"/>
            <a:r>
              <a:rPr lang="en-US" dirty="0" smtClean="0"/>
              <a:t>POs specified in terms of all PIs.</a:t>
            </a:r>
          </a:p>
        </p:txBody>
      </p:sp>
    </p:spTree>
    <p:extLst>
      <p:ext uri="{BB962C8B-B14F-4D97-AF65-F5344CB8AC3E}">
        <p14:creationId xmlns:p14="http://schemas.microsoft.com/office/powerpoint/2010/main" val="2341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304800"/>
          <a:ext cx="8915400" cy="5442011"/>
        </p:xfrm>
        <a:graphic>
          <a:graphicData uri="http://schemas.openxmlformats.org/drawingml/2006/table">
            <a:tbl>
              <a:tblPr/>
              <a:tblGrid>
                <a:gridCol w="1188720"/>
                <a:gridCol w="1581111"/>
                <a:gridCol w="1517032"/>
                <a:gridCol w="1330248"/>
                <a:gridCol w="1293804"/>
                <a:gridCol w="1129800"/>
                <a:gridCol w="874685"/>
              </a:tblGrid>
              <a:tr h="557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Benchmark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Orig. Num. White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Orig. Num. Black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Num. Checked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Num. Sharable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%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Sharable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Time (s)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dk15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1743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581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581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30.12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0.04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5xp1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3203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1636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1636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16.81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0.18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sse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3848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2650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2650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563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21.25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0.28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ex6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4055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2731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2731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588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21.53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0.29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s641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6002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5148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5148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2269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44.08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0.46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s510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7851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5092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5092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1155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22.68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0.74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s832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15359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14826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14826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3358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22.65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3.67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planet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40516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43387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43387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10640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24.52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26.39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styr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44079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54128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54128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16578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30.63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33.88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s953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49642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46239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46239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12252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31.99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bcd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96385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109167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103514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34349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33.18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table5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137607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288461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69070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27848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40.32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table3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177410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283066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47279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24454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51.72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9350" marR="9350" marT="93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456" name="Rounded Rectangle 1"/>
          <p:cNvSpPr>
            <a:spLocks noChangeArrowheads="1"/>
          </p:cNvSpPr>
          <p:nvPr/>
        </p:nvSpPr>
        <p:spPr bwMode="auto">
          <a:xfrm>
            <a:off x="7391400" y="914400"/>
            <a:ext cx="990600" cy="4953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4343400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Can effect large structural changes.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47750"/>
            <a:ext cx="4133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784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model checking?</a:t>
            </a:r>
          </a:p>
          <a:p>
            <a:pPr lvl="1"/>
            <a:r>
              <a:rPr lang="en-US" dirty="0" smtClean="0"/>
              <a:t>Given a mathematical </a:t>
            </a:r>
            <a:r>
              <a:rPr lang="en-US" dirty="0" smtClean="0">
                <a:solidFill>
                  <a:srgbClr val="7A0019"/>
                </a:solidFill>
              </a:rPr>
              <a:t>model</a:t>
            </a:r>
            <a:r>
              <a:rPr lang="en-US" dirty="0" smtClean="0"/>
              <a:t> of some real-world system, does the model exhibit a </a:t>
            </a:r>
            <a:r>
              <a:rPr lang="en-US" dirty="0" smtClean="0">
                <a:solidFill>
                  <a:srgbClr val="7A0019"/>
                </a:solidFill>
              </a:rPr>
              <a:t>property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Models are </a:t>
            </a:r>
            <a:r>
              <a:rPr lang="en-US" dirty="0" smtClean="0">
                <a:solidFill>
                  <a:srgbClr val="7A0019"/>
                </a:solidFill>
              </a:rPr>
              <a:t>transition systems </a:t>
            </a:r>
            <a:r>
              <a:rPr lang="en-US" dirty="0" smtClean="0"/>
              <a:t>(Finite state machines (</a:t>
            </a:r>
            <a:r>
              <a:rPr lang="en-US" dirty="0" smtClean="0">
                <a:solidFill>
                  <a:srgbClr val="7A0019"/>
                </a:solidFill>
              </a:rPr>
              <a:t>FSMs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962400"/>
          </a:xfrm>
        </p:spPr>
        <p:txBody>
          <a:bodyPr/>
          <a:lstStyle/>
          <a:p>
            <a:r>
              <a:rPr lang="en-US" dirty="0" smtClean="0"/>
              <a:t>Preliminary results show that there is significant potential for </a:t>
            </a:r>
            <a:r>
              <a:rPr lang="en-US" dirty="0" smtClean="0">
                <a:solidFill>
                  <a:srgbClr val="C00000"/>
                </a:solidFill>
              </a:rPr>
              <a:t>node sharing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Techniques are highly scalable.</a:t>
            </a:r>
          </a:p>
          <a:p>
            <a:pPr lvl="1"/>
            <a:r>
              <a:rPr lang="en-US" dirty="0" smtClean="0"/>
              <a:t>Calls to SAT solver are </a:t>
            </a:r>
            <a:r>
              <a:rPr lang="en-US" dirty="0" smtClean="0">
                <a:solidFill>
                  <a:srgbClr val="C00000"/>
                </a:solidFill>
              </a:rPr>
              <a:t>incremental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Heuristics</a:t>
            </a:r>
            <a:r>
              <a:rPr lang="en-US" dirty="0" smtClean="0"/>
              <a:t> could improve scalability.</a:t>
            </a:r>
          </a:p>
        </p:txBody>
      </p:sp>
    </p:spTree>
    <p:extLst>
      <p:ext uri="{BB962C8B-B14F-4D97-AF65-F5344CB8AC3E}">
        <p14:creationId xmlns:p14="http://schemas.microsoft.com/office/powerpoint/2010/main" val="4100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PDR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A0019"/>
                </a:solidFill>
              </a:rPr>
              <a:t>trace</a:t>
            </a:r>
            <a:r>
              <a:rPr lang="en-US" dirty="0" smtClean="0"/>
              <a:t> contains sets of  clauses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called </a:t>
            </a:r>
            <a:r>
              <a:rPr lang="en-US" dirty="0" smtClean="0">
                <a:solidFill>
                  <a:srgbClr val="7A0019"/>
                </a:solidFill>
              </a:rPr>
              <a:t>frames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Frame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symbolically represents over approximation of states reachable in </a:t>
            </a:r>
            <a:r>
              <a:rPr lang="en-US" i="1" dirty="0" err="1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transitions.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A0019"/>
                </a:solidFill>
              </a:rPr>
              <a:t>0</a:t>
            </a:r>
            <a:r>
              <a:rPr lang="en-US" baseline="30000" dirty="0" smtClean="0">
                <a:solidFill>
                  <a:srgbClr val="7A0019"/>
                </a:solidFill>
              </a:rPr>
              <a:t>th</a:t>
            </a:r>
            <a:r>
              <a:rPr lang="en-US" dirty="0" smtClean="0"/>
              <a:t> frame is initial states (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7A0019"/>
                </a:solidFill>
              </a:rPr>
              <a:t> =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Each frame implies the next </a:t>
            </a:r>
            <a:r>
              <a:rPr lang="en-US" dirty="0"/>
              <a:t>(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Next states are reachable in one transition from current </a:t>
            </a:r>
            <a:r>
              <a:rPr lang="en-US" dirty="0"/>
              <a:t>(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7A0019"/>
                </a:solidFill>
              </a:rPr>
              <a:t>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→</a:t>
            </a: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30000" dirty="0" smtClean="0">
                <a:solidFill>
                  <a:srgbClr val="7A0019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’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)</a:t>
            </a:r>
          </a:p>
          <a:p>
            <a:r>
              <a:rPr lang="en-US" dirty="0" smtClean="0"/>
              <a:t>Every frame satisfies the property; except the last </a:t>
            </a:r>
            <a:r>
              <a:rPr lang="en-US" dirty="0"/>
              <a:t>(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7A0019"/>
                </a:solidFill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→</a:t>
            </a:r>
            <a:r>
              <a:rPr lang="en-US" dirty="0">
                <a:solidFill>
                  <a:srgbClr val="7A0019"/>
                </a:solidFill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 , </a:t>
            </a:r>
            <a:r>
              <a:rPr lang="en-US" i="1" dirty="0" err="1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≠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 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two phases: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7A0019"/>
                </a:solidFill>
              </a:rPr>
              <a:t>blocking phase</a:t>
            </a:r>
            <a:r>
              <a:rPr lang="en-US" dirty="0" smtClean="0"/>
              <a:t>: determines if cube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can be blocked in </a:t>
            </a:r>
            <a:r>
              <a:rPr lang="en-US" dirty="0" smtClean="0">
                <a:solidFill>
                  <a:srgbClr val="7A0019"/>
                </a:solidFill>
              </a:rPr>
              <a:t>previous</a:t>
            </a:r>
            <a:r>
              <a:rPr lang="en-US" dirty="0" smtClean="0"/>
              <a:t> time frame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by solving: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7A0019"/>
                </a:solidFill>
              </a:rPr>
              <a:t>propagation phase</a:t>
            </a:r>
            <a:r>
              <a:rPr lang="en-US" dirty="0" smtClean="0"/>
              <a:t>: determines if cube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</a:t>
            </a:r>
            <a:r>
              <a:rPr lang="en-US" dirty="0"/>
              <a:t>can be blocked in </a:t>
            </a:r>
            <a:r>
              <a:rPr lang="en-US" dirty="0" smtClean="0">
                <a:solidFill>
                  <a:srgbClr val="7A0019"/>
                </a:solidFill>
              </a:rPr>
              <a:t>next</a:t>
            </a:r>
            <a:r>
              <a:rPr lang="en-US" dirty="0" smtClean="0"/>
              <a:t> </a:t>
            </a:r>
            <a:r>
              <a:rPr lang="en-US" dirty="0"/>
              <a:t>time frame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by solving: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30000" dirty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endParaRPr lang="en-US" dirty="0"/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9579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38862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78" name="Rectangle 77"/>
          <p:cNvSpPr/>
          <p:nvPr/>
        </p:nvSpPr>
        <p:spPr>
          <a:xfrm>
            <a:off x="5943600" y="39624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505200"/>
            <a:ext cx="844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8000" y="348996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99147" y="1324347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88" name="Straight Arrow Connector 87"/>
          <p:cNvCxnSpPr>
            <a:stCxn id="87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91" name="Straight Arrow Connector 90"/>
          <p:cNvCxnSpPr>
            <a:stCxn id="90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9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81400" y="3352800"/>
            <a:ext cx="381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086100" y="29314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not in proof!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90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3" grpId="0"/>
      <p:bldP spid="78" grpId="0"/>
      <p:bldP spid="79" grpId="0"/>
      <p:bldP spid="79" grpId="1"/>
      <p:bldP spid="80" grpId="0"/>
      <p:bldP spid="86" grpId="0"/>
      <p:bldP spid="5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9579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78" name="Rectangle 77"/>
          <p:cNvSpPr/>
          <p:nvPr/>
        </p:nvSpPr>
        <p:spPr>
          <a:xfrm>
            <a:off x="5943600" y="3957935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505200"/>
            <a:ext cx="844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8000" y="35007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81200" y="3886200"/>
            <a:ext cx="323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299147" y="1324347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0" name="Straight Arrow Connector 59"/>
          <p:cNvCxnSpPr>
            <a:stCxn id="59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6" name="Straight Arrow Connector 65"/>
          <p:cNvCxnSpPr>
            <a:stCxn id="64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62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87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8" grpId="0"/>
      <p:bldP spid="79" grpId="0"/>
      <p:bldP spid="79" grpId="1"/>
      <p:bldP spid="80" grpId="0"/>
      <p:bldP spid="51" grpId="0"/>
      <p:bldP spid="54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9579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78" name="Rectangle 77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505200"/>
            <a:ext cx="844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8000" y="35007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299147" y="1324347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51" name="Straight Arrow Connector 50"/>
          <p:cNvCxnSpPr>
            <a:stCxn id="49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0" name="Straight Arrow Connector 59"/>
          <p:cNvCxnSpPr>
            <a:stCxn id="59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54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09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8" grpId="0"/>
      <p:bldP spid="78" grpId="1"/>
      <p:bldP spid="79" grpId="0"/>
      <p:bldP spid="79" grpId="1"/>
      <p:bldP spid="80" grpId="0"/>
      <p:bldP spid="80" grpId="1"/>
      <p:bldP spid="47" grpId="0"/>
      <p:bldP spid="47" grpId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9579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80" name="Rectangle 79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51" name="Straight Arrow Connector 50"/>
          <p:cNvCxnSpPr>
            <a:stCxn id="49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0" name="Straight Arrow Connector 59"/>
          <p:cNvCxnSpPr>
            <a:stCxn id="59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54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4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0" grpId="0"/>
      <p:bldP spid="80" grpId="1"/>
      <p:bldP spid="42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*Propagation Phase*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0" name="Straight Arrow Connector 59"/>
          <p:cNvCxnSpPr>
            <a:stCxn id="59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6" name="Straight Arrow Connector 65"/>
          <p:cNvCxnSpPr>
            <a:stCxn id="64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62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08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3" grpId="0"/>
      <p:bldP spid="45" grpId="0"/>
      <p:bldP spid="54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*Propagation Phase*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59" name="Straight Arrow Connector 58"/>
          <p:cNvCxnSpPr>
            <a:stCxn id="46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4" name="Straight Arrow Connector 63"/>
          <p:cNvCxnSpPr>
            <a:stCxn id="62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60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19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*Propagation Phase*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59" name="Straight Arrow Connector 58"/>
          <p:cNvCxnSpPr>
            <a:stCxn id="46" idx="6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4" name="Straight Arrow Connector 63"/>
          <p:cNvCxnSpPr>
            <a:stCxn id="62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60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86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299147" y="1324347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1528" y="1322338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58000" y="35007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70" name="Straight Arrow Connector 69"/>
          <p:cNvCxnSpPr>
            <a:stCxn id="68" idx="6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66" idx="6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99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46" grpId="0"/>
      <p:bldP spid="46" grpId="1"/>
      <p:bldP spid="60" grpId="0"/>
      <p:bldP spid="62" grpId="0"/>
      <p:bldP spid="64" grpId="0"/>
      <p:bldP spid="59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6"/>
            <a:endCxn id="19" idx="2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6"/>
            <a:endCxn id="20" idx="1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58000" y="3505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1528" y="1322338"/>
            <a:ext cx="92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58000" y="35007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81200" y="47961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690375" y="5257800"/>
            <a:ext cx="367025" cy="3003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33400" y="55428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not in proof!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0" grpId="0"/>
      <p:bldP spid="62" grpId="0"/>
      <p:bldP spid="59" grpId="0"/>
      <p:bldP spid="64" grpId="0"/>
      <p:bldP spid="66" grpId="0"/>
      <p:bldP spid="74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6"/>
            <a:endCxn id="19" idx="2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6"/>
            <a:endCxn id="20" idx="1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58000" y="35007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81200" y="47961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86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1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4" grpId="1"/>
      <p:bldP spid="68" grpId="0"/>
      <p:bldP spid="70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6"/>
            <a:endCxn id="19" idx="2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6"/>
            <a:endCxn id="20" idx="1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858000" y="3500735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81200" y="47961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6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01528" y="1322338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58000" y="35007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86200" y="44958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>
            <a:endCxn id="22" idx="2"/>
          </p:cNvCxnSpPr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8" grpId="0"/>
      <p:bldP spid="60" grpId="0"/>
      <p:bldP spid="60" grpId="1"/>
      <p:bldP spid="62" grpId="0"/>
      <p:bldP spid="62" grpId="1"/>
      <p:bldP spid="70" grpId="0"/>
      <p:bldP spid="70" grpId="1"/>
      <p:bldP spid="72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6"/>
            <a:endCxn id="19" idx="2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6"/>
            <a:endCxn id="20" idx="1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981200" y="47961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6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858000" y="35007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86200" y="44958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*Blocking Phase*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44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70" grpId="0"/>
      <p:bldP spid="70" grpId="1"/>
      <p:bldP spid="59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2404" y="3505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Query: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685800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4840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4840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63880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6388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388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2920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0" name="Straight Arrow Connector 29"/>
          <p:cNvCxnSpPr>
            <a:stCxn id="19" idx="6"/>
            <a:endCxn id="16" idx="0"/>
          </p:cNvCxnSpPr>
          <p:nvPr/>
        </p:nvCxnSpPr>
        <p:spPr bwMode="auto">
          <a:xfrm>
            <a:off x="662940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6" idx="1"/>
          </p:cNvCxnSpPr>
          <p:nvPr/>
        </p:nvCxnSpPr>
        <p:spPr bwMode="auto">
          <a:xfrm>
            <a:off x="662940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6"/>
            <a:endCxn id="16" idx="3"/>
          </p:cNvCxnSpPr>
          <p:nvPr/>
        </p:nvCxnSpPr>
        <p:spPr bwMode="auto">
          <a:xfrm flipV="1">
            <a:off x="662940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2" idx="6"/>
            <a:endCxn id="16" idx="4"/>
          </p:cNvCxnSpPr>
          <p:nvPr/>
        </p:nvCxnSpPr>
        <p:spPr bwMode="auto">
          <a:xfrm flipV="1">
            <a:off x="662940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6"/>
            <a:endCxn id="19" idx="2"/>
          </p:cNvCxnSpPr>
          <p:nvPr/>
        </p:nvCxnSpPr>
        <p:spPr bwMode="auto">
          <a:xfrm>
            <a:off x="601980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4" idx="6"/>
            <a:endCxn id="20" idx="1"/>
          </p:cNvCxnSpPr>
          <p:nvPr/>
        </p:nvCxnSpPr>
        <p:spPr bwMode="auto">
          <a:xfrm>
            <a:off x="6019800" y="2095500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5"/>
            <a:endCxn id="21" idx="2"/>
          </p:cNvCxnSpPr>
          <p:nvPr/>
        </p:nvCxnSpPr>
        <p:spPr bwMode="auto">
          <a:xfrm>
            <a:off x="596400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6" idx="6"/>
            <a:endCxn id="23" idx="2"/>
          </p:cNvCxnSpPr>
          <p:nvPr/>
        </p:nvCxnSpPr>
        <p:spPr bwMode="auto">
          <a:xfrm>
            <a:off x="541020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682071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55" name="Oval 54"/>
          <p:cNvSpPr/>
          <p:nvPr/>
        </p:nvSpPr>
        <p:spPr bwMode="auto">
          <a:xfrm>
            <a:off x="22860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2860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2860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956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63" name="Straight Arrow Connector 62"/>
          <p:cNvCxnSpPr>
            <a:stCxn id="61" idx="6"/>
            <a:endCxn id="55" idx="2"/>
          </p:cNvCxnSpPr>
          <p:nvPr/>
        </p:nvCxnSpPr>
        <p:spPr bwMode="auto">
          <a:xfrm flipV="1">
            <a:off x="20574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5" idx="6"/>
            <a:endCxn id="58" idx="2"/>
          </p:cNvCxnSpPr>
          <p:nvPr/>
        </p:nvCxnSpPr>
        <p:spPr bwMode="auto">
          <a:xfrm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8" idx="0"/>
            <a:endCxn id="56" idx="6"/>
          </p:cNvCxnSpPr>
          <p:nvPr/>
        </p:nvCxnSpPr>
        <p:spPr bwMode="auto">
          <a:xfrm flipH="1" flipV="1">
            <a:off x="26670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8" idx="4"/>
            <a:endCxn id="57" idx="6"/>
          </p:cNvCxnSpPr>
          <p:nvPr/>
        </p:nvCxnSpPr>
        <p:spPr bwMode="auto">
          <a:xfrm flipH="1">
            <a:off x="26670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57" idx="7"/>
            <a:endCxn id="58" idx="3"/>
          </p:cNvCxnSpPr>
          <p:nvPr/>
        </p:nvCxnSpPr>
        <p:spPr bwMode="auto">
          <a:xfrm flipV="1">
            <a:off x="26112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6" idx="5"/>
            <a:endCxn id="58" idx="1"/>
          </p:cNvCxnSpPr>
          <p:nvPr/>
        </p:nvCxnSpPr>
        <p:spPr bwMode="auto">
          <a:xfrm>
            <a:off x="26112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7360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581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81200" y="44913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81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6200" y="3886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981200" y="479613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43600" y="3962400"/>
            <a:ext cx="217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6200" y="4186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886200" y="44958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71800" y="5558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*Propagation Phase*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58000" y="35007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6200" y="48006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˅</a:t>
            </a:r>
            <a:r>
              <a:rPr lang="en-US" sz="2000" b="1" dirty="0">
                <a:latin typeface="Times New Roman"/>
                <a:cs typeface="Times New Roman"/>
              </a:rPr>
              <a:t>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752287" y="5033894"/>
            <a:ext cx="262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877602" y="2743200"/>
            <a:ext cx="370798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82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9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58685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1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96252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15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3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29208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9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7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50417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63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794908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7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34004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1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0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Wallace Algorithm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75808"/>
              </p:ext>
            </p:extLst>
          </p:nvPr>
        </p:nvGraphicFramePr>
        <p:xfrm>
          <a:off x="457200" y="1676400"/>
          <a:ext cx="8382578" cy="312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0" name="Visio" r:id="rId4" imgW="7607236" imgH="2833963" progId="Visio.Drawing.11">
                  <p:embed/>
                </p:oleObj>
              </mc:Choice>
              <mc:Fallback>
                <p:oleObj name="Visio" r:id="rId4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382578" cy="3122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Wallace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“Wallace </a:t>
            </a:r>
            <a:r>
              <a:rPr lang="en-US" dirty="0" smtClean="0">
                <a:solidFill>
                  <a:srgbClr val="7A0019"/>
                </a:solidFill>
              </a:rPr>
              <a:t>never</a:t>
            </a:r>
            <a:r>
              <a:rPr lang="en-US" dirty="0" smtClean="0"/>
              <a:t> returns to his bed after leaving”</a:t>
            </a:r>
          </a:p>
          <a:p>
            <a:r>
              <a:rPr lang="en-US" dirty="0" smtClean="0"/>
              <a:t>“Wallace will </a:t>
            </a:r>
            <a:r>
              <a:rPr lang="en-US" dirty="0" smtClean="0">
                <a:solidFill>
                  <a:srgbClr val="7A0019"/>
                </a:solidFill>
              </a:rPr>
              <a:t>always eventually </a:t>
            </a:r>
            <a:r>
              <a:rPr lang="en-US" dirty="0" smtClean="0"/>
              <a:t>eat”</a:t>
            </a:r>
          </a:p>
          <a:p>
            <a:r>
              <a:rPr lang="en-US" dirty="0" smtClean="0"/>
              <a:t>“Wallace </a:t>
            </a:r>
            <a:r>
              <a:rPr lang="en-US" dirty="0" smtClean="0">
                <a:solidFill>
                  <a:srgbClr val="7A0019"/>
                </a:solidFill>
              </a:rPr>
              <a:t>never immediately </a:t>
            </a:r>
            <a:r>
              <a:rPr lang="en-US" dirty="0" smtClean="0"/>
              <a:t>eats after drinking”</a:t>
            </a:r>
          </a:p>
        </p:txBody>
      </p:sp>
    </p:spTree>
    <p:extLst>
      <p:ext uri="{BB962C8B-B14F-4D97-AF65-F5344CB8AC3E}">
        <p14:creationId xmlns:p14="http://schemas.microsoft.com/office/powerpoint/2010/main" val="2839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checking suffers the “</a:t>
            </a:r>
            <a:r>
              <a:rPr lang="en-US" dirty="0" smtClean="0">
                <a:solidFill>
                  <a:srgbClr val="7A0019"/>
                </a:solidFill>
              </a:rPr>
              <a:t>state-space explosion problem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Algorithms use </a:t>
            </a:r>
            <a:r>
              <a:rPr lang="en-US" dirty="0" smtClean="0">
                <a:solidFill>
                  <a:srgbClr val="7A0019"/>
                </a:solidFill>
              </a:rPr>
              <a:t>symbolic</a:t>
            </a:r>
            <a:r>
              <a:rPr lang="en-US" dirty="0" smtClean="0"/>
              <a:t> representation for sets of states</a:t>
            </a:r>
          </a:p>
          <a:p>
            <a:r>
              <a:rPr lang="en-US" dirty="0" smtClean="0"/>
              <a:t>Original symbolic algorithms used </a:t>
            </a:r>
            <a:r>
              <a:rPr lang="en-US" dirty="0" smtClean="0">
                <a:solidFill>
                  <a:srgbClr val="7A0019"/>
                </a:solidFill>
              </a:rPr>
              <a:t>BDDs</a:t>
            </a:r>
            <a:r>
              <a:rPr lang="en-US" dirty="0" smtClean="0"/>
              <a:t> more recent algorithms use </a:t>
            </a:r>
            <a:r>
              <a:rPr lang="en-US" dirty="0" smtClean="0">
                <a:solidFill>
                  <a:srgbClr val="7A0019"/>
                </a:solidFill>
              </a:rPr>
              <a:t>SAT</a:t>
            </a:r>
            <a:endParaRPr lang="en-US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State graph is described by </a:t>
            </a:r>
            <a:r>
              <a:rPr lang="en-US" dirty="0" smtClean="0">
                <a:solidFill>
                  <a:srgbClr val="7A0019"/>
                </a:solidFill>
              </a:rPr>
              <a:t>transition relation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63581"/>
              </p:ext>
            </p:extLst>
          </p:nvPr>
        </p:nvGraphicFramePr>
        <p:xfrm>
          <a:off x="4724400" y="1981200"/>
          <a:ext cx="3128344" cy="116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0" name="Visio" r:id="rId3" imgW="7607236" imgH="2833963" progId="Visio.Drawing.11">
                  <p:embed/>
                </p:oleObj>
              </mc:Choice>
              <mc:Fallback>
                <p:oleObj name="Visio" r:id="rId3" imgW="7607236" imgH="28339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81200"/>
                        <a:ext cx="3128344" cy="116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9126"/>
              </p:ext>
            </p:extLst>
          </p:nvPr>
        </p:nvGraphicFramePr>
        <p:xfrm>
          <a:off x="4953000" y="3640471"/>
          <a:ext cx="3200400" cy="260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1" name="Visio" r:id="rId5" imgW="3841052" imgH="3130078" progId="Visio.Drawing.11">
                  <p:embed/>
                </p:oleObj>
              </mc:Choice>
              <mc:Fallback>
                <p:oleObj name="Visio" r:id="rId5" imgW="3841052" imgH="31300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40471"/>
                        <a:ext cx="3200400" cy="260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>
            <a:off x="6477000" y="3124200"/>
            <a:ext cx="0" cy="4572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05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State graph is described by </a:t>
            </a:r>
            <a:r>
              <a:rPr lang="en-US" dirty="0" smtClean="0">
                <a:solidFill>
                  <a:srgbClr val="7A0019"/>
                </a:solidFill>
              </a:rPr>
              <a:t>transition relation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Primary Inputs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State Inputs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State Outputs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Property Output</a:t>
            </a:r>
            <a:endParaRPr lang="en-US" dirty="0">
              <a:solidFill>
                <a:srgbClr val="7A001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35049"/>
              </p:ext>
            </p:extLst>
          </p:nvPr>
        </p:nvGraphicFramePr>
        <p:xfrm>
          <a:off x="4724400" y="1981200"/>
          <a:ext cx="3128344" cy="116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9" name="Visio" r:id="rId3" imgW="7607236" imgH="2833963" progId="Visio.Drawing.11">
                  <p:embed/>
                </p:oleObj>
              </mc:Choice>
              <mc:Fallback>
                <p:oleObj name="Visio" r:id="rId3" imgW="7607236" imgH="283396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81200"/>
                        <a:ext cx="3128344" cy="116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56460"/>
              </p:ext>
            </p:extLst>
          </p:nvPr>
        </p:nvGraphicFramePr>
        <p:xfrm>
          <a:off x="4953000" y="3640471"/>
          <a:ext cx="3200400" cy="260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0" name="Visio" r:id="rId5" imgW="3841052" imgH="3130078" progId="Visio.Drawing.11">
                  <p:embed/>
                </p:oleObj>
              </mc:Choice>
              <mc:Fallback>
                <p:oleObj name="Visio" r:id="rId5" imgW="3841052" imgH="313007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40471"/>
                        <a:ext cx="3200400" cy="260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876800" y="3657600"/>
            <a:ext cx="457200" cy="838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4572000"/>
            <a:ext cx="685800" cy="9144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391400" y="4495800"/>
            <a:ext cx="457200" cy="9144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391400" y="3657600"/>
            <a:ext cx="533400" cy="4191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77000" y="3124200"/>
            <a:ext cx="0" cy="4572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49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543800" cy="3962400"/>
          </a:xfrm>
        </p:spPr>
        <p:txBody>
          <a:bodyPr/>
          <a:lstStyle/>
          <a:p>
            <a:r>
              <a:rPr lang="en-US" dirty="0" smtClean="0"/>
              <a:t>Property holds for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transitions if </a:t>
            </a:r>
            <a:r>
              <a:rPr lang="en-US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A0019"/>
                </a:solidFill>
              </a:rPr>
              <a:t>UNSAT</a:t>
            </a:r>
            <a:r>
              <a:rPr lang="en-US" dirty="0" smtClean="0"/>
              <a:t> in unrolled transition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8648"/>
              </p:ext>
            </p:extLst>
          </p:nvPr>
        </p:nvGraphicFramePr>
        <p:xfrm>
          <a:off x="2491132" y="3124200"/>
          <a:ext cx="383346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3" name="Visio" r:id="rId3" imgW="3841052" imgH="3130078" progId="Visio.Drawing.11">
                  <p:embed/>
                </p:oleObj>
              </mc:Choice>
              <mc:Fallback>
                <p:oleObj name="Visio" r:id="rId3" imgW="3841052" imgH="313007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32" y="3124200"/>
                        <a:ext cx="383346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1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543800" cy="3962400"/>
          </a:xfrm>
        </p:spPr>
        <p:txBody>
          <a:bodyPr/>
          <a:lstStyle/>
          <a:p>
            <a:r>
              <a:rPr lang="en-US" dirty="0" smtClean="0"/>
              <a:t>Property holds for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transitions if </a:t>
            </a:r>
            <a:r>
              <a:rPr lang="en-US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A0019"/>
                </a:solidFill>
              </a:rPr>
              <a:t>UNSAT</a:t>
            </a:r>
            <a:r>
              <a:rPr lang="en-US" dirty="0" smtClean="0"/>
              <a:t> in unrolled transition relation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54185"/>
              </p:ext>
            </p:extLst>
          </p:nvPr>
        </p:nvGraphicFramePr>
        <p:xfrm>
          <a:off x="2438400" y="3352800"/>
          <a:ext cx="1076483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5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52800"/>
                        <a:ext cx="10764838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543800" cy="3962400"/>
          </a:xfrm>
        </p:spPr>
        <p:txBody>
          <a:bodyPr/>
          <a:lstStyle/>
          <a:p>
            <a:r>
              <a:rPr lang="en-US" dirty="0" smtClean="0"/>
              <a:t>Property holds for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transitions if </a:t>
            </a:r>
            <a:r>
              <a:rPr lang="en-US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A0019"/>
                </a:solidFill>
              </a:rPr>
              <a:t>UNSAT</a:t>
            </a:r>
            <a:r>
              <a:rPr lang="en-US" dirty="0" smtClean="0"/>
              <a:t> in unrolled transition relation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64543"/>
              </p:ext>
            </p:extLst>
          </p:nvPr>
        </p:nvGraphicFramePr>
        <p:xfrm>
          <a:off x="457200" y="3429000"/>
          <a:ext cx="8534400" cy="195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7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534400" cy="195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543800" cy="3962400"/>
          </a:xfrm>
        </p:spPr>
        <p:txBody>
          <a:bodyPr/>
          <a:lstStyle/>
          <a:p>
            <a:r>
              <a:rPr lang="en-US" dirty="0" smtClean="0"/>
              <a:t>Property holds for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transitions if </a:t>
            </a:r>
            <a:r>
              <a:rPr lang="en-US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A0019"/>
                </a:solidFill>
              </a:rPr>
              <a:t>UNSAT</a:t>
            </a:r>
            <a:r>
              <a:rPr lang="en-US" dirty="0" smtClean="0"/>
              <a:t> in unrolled transition relation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02838"/>
              </p:ext>
            </p:extLst>
          </p:nvPr>
        </p:nvGraphicFramePr>
        <p:xfrm>
          <a:off x="457200" y="3429000"/>
          <a:ext cx="8534400" cy="195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2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534400" cy="195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0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543800" cy="3962400"/>
          </a:xfrm>
        </p:spPr>
        <p:txBody>
          <a:bodyPr/>
          <a:lstStyle/>
          <a:p>
            <a:r>
              <a:rPr lang="en-US" dirty="0" smtClean="0"/>
              <a:t>Property holds for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transitions if </a:t>
            </a:r>
            <a:r>
              <a:rPr lang="en-US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A0019"/>
                </a:solidFill>
              </a:rPr>
              <a:t>UNSAT</a:t>
            </a:r>
            <a:r>
              <a:rPr lang="en-US" dirty="0" smtClean="0"/>
              <a:t> in unrolled transition relation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94779"/>
              </p:ext>
            </p:extLst>
          </p:nvPr>
        </p:nvGraphicFramePr>
        <p:xfrm>
          <a:off x="457200" y="3429000"/>
          <a:ext cx="8534400" cy="195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6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534400" cy="195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0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6798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5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2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PDR?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Directed Reachability (</a:t>
            </a:r>
            <a:r>
              <a:rPr lang="en-US" dirty="0" smtClean="0">
                <a:solidFill>
                  <a:srgbClr val="7A0019"/>
                </a:solidFill>
              </a:rPr>
              <a:t>PDR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symbolic model checking algorithm</a:t>
            </a:r>
          </a:p>
          <a:p>
            <a:pPr lvl="1"/>
            <a:r>
              <a:rPr lang="en-US" dirty="0" smtClean="0"/>
              <a:t>Solves individual </a:t>
            </a:r>
            <a:r>
              <a:rPr lang="en-US" dirty="0" smtClean="0">
                <a:solidFill>
                  <a:srgbClr val="7A0019"/>
                </a:solidFill>
              </a:rPr>
              <a:t>frames</a:t>
            </a:r>
            <a:r>
              <a:rPr lang="en-US" dirty="0" smtClean="0"/>
              <a:t> in isolation</a:t>
            </a:r>
          </a:p>
          <a:p>
            <a:r>
              <a:rPr lang="en-US" dirty="0" smtClean="0"/>
              <a:t>Advantages over other algorithms</a:t>
            </a:r>
          </a:p>
          <a:p>
            <a:pPr lvl="1"/>
            <a:r>
              <a:rPr lang="en-US" dirty="0" smtClean="0">
                <a:solidFill>
                  <a:srgbClr val="7A0019"/>
                </a:solidFill>
              </a:rPr>
              <a:t>SAT-Based</a:t>
            </a:r>
            <a:r>
              <a:rPr lang="en-US" dirty="0" smtClean="0"/>
              <a:t> not BDD-Based</a:t>
            </a:r>
          </a:p>
          <a:p>
            <a:pPr lvl="1"/>
            <a:r>
              <a:rPr lang="en-US" dirty="0" smtClean="0"/>
              <a:t>No need for </a:t>
            </a:r>
            <a:r>
              <a:rPr lang="en-US" dirty="0" smtClean="0">
                <a:solidFill>
                  <a:srgbClr val="7A0019"/>
                </a:solidFill>
              </a:rPr>
              <a:t>long </a:t>
            </a:r>
            <a:r>
              <a:rPr lang="en-US" dirty="0" err="1" smtClean="0">
                <a:solidFill>
                  <a:srgbClr val="7A0019"/>
                </a:solidFill>
              </a:rPr>
              <a:t>unrollings</a:t>
            </a:r>
            <a:endParaRPr lang="en-US" dirty="0" smtClean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solidFill>
                  <a:srgbClr val="7A0019"/>
                </a:solidFill>
              </a:rPr>
              <a:t>spurious</a:t>
            </a:r>
            <a:r>
              <a:rPr lang="en-US" dirty="0" smtClean="0"/>
              <a:t> counter examples</a:t>
            </a:r>
          </a:p>
        </p:txBody>
      </p:sp>
    </p:spTree>
    <p:extLst>
      <p:ext uri="{BB962C8B-B14F-4D97-AF65-F5344CB8AC3E}">
        <p14:creationId xmlns:p14="http://schemas.microsoft.com/office/powerpoint/2010/main" val="13444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PDR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A0019"/>
                </a:solidFill>
              </a:rPr>
              <a:t>trace</a:t>
            </a:r>
            <a:r>
              <a:rPr lang="en-US" dirty="0" smtClean="0"/>
              <a:t> contains sets of  </a:t>
            </a:r>
            <a:r>
              <a:rPr lang="en-US" dirty="0" smtClean="0">
                <a:solidFill>
                  <a:srgbClr val="A50021"/>
                </a:solidFill>
              </a:rPr>
              <a:t>clauses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called </a:t>
            </a:r>
            <a:r>
              <a:rPr lang="en-US" dirty="0" smtClean="0">
                <a:solidFill>
                  <a:srgbClr val="7A0019"/>
                </a:solidFill>
              </a:rPr>
              <a:t>frames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Frame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symbolically represents over approximation of states reachable in </a:t>
            </a:r>
            <a:r>
              <a:rPr lang="en-US" i="1" dirty="0" err="1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transitions.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PDR Work?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423624"/>
              </p:ext>
            </p:extLst>
          </p:nvPr>
        </p:nvGraphicFramePr>
        <p:xfrm>
          <a:off x="457200" y="2616174"/>
          <a:ext cx="8534400" cy="195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4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16174"/>
                        <a:ext cx="8534400" cy="195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04219" y="2281535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CNF</a:t>
            </a:r>
            <a:r>
              <a:rPr lang="en-US" dirty="0" smtClean="0">
                <a:latin typeface="Times New Roman"/>
                <a:cs typeface="Times New Roman"/>
              </a:rPr>
              <a:t> formula: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i="1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0</a:t>
            </a: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3581400" y="2281535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CNF</a:t>
            </a:r>
            <a:r>
              <a:rPr lang="en-US" dirty="0" smtClean="0">
                <a:latin typeface="Times New Roman"/>
                <a:cs typeface="Times New Roman"/>
              </a:rPr>
              <a:t> formula: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i="1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1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6400800" y="2281535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CNF</a:t>
            </a:r>
            <a:r>
              <a:rPr lang="en-US" dirty="0" smtClean="0">
                <a:latin typeface="Times New Roman"/>
                <a:cs typeface="Times New Roman"/>
              </a:rPr>
              <a:t> formula: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i="1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416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PDR Work?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48300"/>
              </p:ext>
            </p:extLst>
          </p:nvPr>
        </p:nvGraphicFramePr>
        <p:xfrm>
          <a:off x="457200" y="2616200"/>
          <a:ext cx="8534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9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16200"/>
                        <a:ext cx="85344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200400" y="2362200"/>
            <a:ext cx="0" cy="2514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19800" y="2362200"/>
            <a:ext cx="0" cy="2514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A001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248400" y="2514600"/>
            <a:ext cx="2590800" cy="220979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2514600"/>
            <a:ext cx="2590800" cy="220979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514600"/>
            <a:ext cx="2590800" cy="220979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1900535"/>
            <a:ext cx="2205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SAT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?: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2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r>
              <a:rPr lang="en-US" sz="3000" b="1" i="1" baseline="30000" dirty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endParaRPr lang="en-US" sz="3000" b="1" i="1" baseline="30000" dirty="0"/>
          </a:p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77000" y="487819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Result: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19005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SAT?: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i="1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48768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Result: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724400" y="50292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410200" y="50292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0" y="1905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SAT?: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 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</a:t>
            </a:r>
            <a:r>
              <a:rPr lang="en-US" i="1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133600" y="19812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971800" y="19812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85800" y="4876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Result: UNSAT!</a:t>
            </a:r>
            <a:endParaRPr lang="en-US" baseline="-25000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  <p:bldP spid="16" grpId="0"/>
      <p:bldP spid="17" grpId="0"/>
      <p:bldP spid="23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647825"/>
              </p:ext>
            </p:extLst>
          </p:nvPr>
        </p:nvGraphicFramePr>
        <p:xfrm>
          <a:off x="228600" y="3352800"/>
          <a:ext cx="1076483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7" name="Visio" r:id="rId3" imgW="10765346" imgH="2467630" progId="Visio.Drawing.11">
                  <p:embed/>
                </p:oleObj>
              </mc:Choice>
              <mc:Fallback>
                <p:oleObj name="Visio" r:id="rId3" imgW="10765346" imgH="24676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10764838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 bwMode="auto">
          <a:xfrm>
            <a:off x="7071911" y="4038600"/>
            <a:ext cx="1233889" cy="92392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PDR Work?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885010" y="2286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275410" y="1600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7541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75410" y="25146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75410" y="2971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65810" y="23622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0" name="Straight Arrow Connector 9"/>
          <p:cNvCxnSpPr>
            <a:stCxn id="5" idx="6"/>
            <a:endCxn id="4" idx="0"/>
          </p:cNvCxnSpPr>
          <p:nvPr/>
        </p:nvCxnSpPr>
        <p:spPr bwMode="auto">
          <a:xfrm>
            <a:off x="5656410" y="17907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6" idx="6"/>
            <a:endCxn id="4" idx="1"/>
          </p:cNvCxnSpPr>
          <p:nvPr/>
        </p:nvCxnSpPr>
        <p:spPr bwMode="auto">
          <a:xfrm>
            <a:off x="5656410" y="2247900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6"/>
            <a:endCxn id="4" idx="3"/>
          </p:cNvCxnSpPr>
          <p:nvPr/>
        </p:nvCxnSpPr>
        <p:spPr bwMode="auto">
          <a:xfrm flipV="1">
            <a:off x="5656410" y="2611204"/>
            <a:ext cx="284396" cy="93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6"/>
            <a:endCxn id="4" idx="4"/>
          </p:cNvCxnSpPr>
          <p:nvPr/>
        </p:nvCxnSpPr>
        <p:spPr bwMode="auto">
          <a:xfrm flipV="1">
            <a:off x="5656410" y="2667000"/>
            <a:ext cx="4191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5"/>
            <a:endCxn id="7" idx="2"/>
          </p:cNvCxnSpPr>
          <p:nvPr/>
        </p:nvCxnSpPr>
        <p:spPr bwMode="auto">
          <a:xfrm>
            <a:off x="4991014" y="2687404"/>
            <a:ext cx="284396" cy="176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5847723" y="2288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¬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endParaRPr lang="en-US" sz="1800" i="1" dirty="0"/>
          </a:p>
        </p:txBody>
      </p:sp>
      <p:sp>
        <p:nvSpPr>
          <p:cNvPr id="16" name="Oval 15"/>
          <p:cNvSpPr/>
          <p:nvPr/>
        </p:nvSpPr>
        <p:spPr bwMode="auto">
          <a:xfrm>
            <a:off x="2895600" y="204978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89560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895600" y="2667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052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286000" y="20574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21" name="Straight Arrow Connector 20"/>
          <p:cNvCxnSpPr>
            <a:stCxn id="20" idx="6"/>
            <a:endCxn id="16" idx="2"/>
          </p:cNvCxnSpPr>
          <p:nvPr/>
        </p:nvCxnSpPr>
        <p:spPr bwMode="auto">
          <a:xfrm flipV="1">
            <a:off x="26670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6" idx="6"/>
            <a:endCxn id="19" idx="2"/>
          </p:cNvCxnSpPr>
          <p:nvPr/>
        </p:nvCxnSpPr>
        <p:spPr bwMode="auto">
          <a:xfrm>
            <a:off x="3276600" y="2240280"/>
            <a:ext cx="228600" cy="7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0"/>
            <a:endCxn id="17" idx="6"/>
          </p:cNvCxnSpPr>
          <p:nvPr/>
        </p:nvCxnSpPr>
        <p:spPr bwMode="auto">
          <a:xfrm flipH="1" flipV="1">
            <a:off x="3276600" y="16383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9" idx="4"/>
            <a:endCxn id="18" idx="6"/>
          </p:cNvCxnSpPr>
          <p:nvPr/>
        </p:nvCxnSpPr>
        <p:spPr bwMode="auto">
          <a:xfrm flipH="1">
            <a:off x="3276600" y="2438400"/>
            <a:ext cx="419100" cy="4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7"/>
            <a:endCxn id="19" idx="3"/>
          </p:cNvCxnSpPr>
          <p:nvPr/>
        </p:nvCxnSpPr>
        <p:spPr bwMode="auto">
          <a:xfrm flipV="1">
            <a:off x="3220804" y="23826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7" idx="5"/>
            <a:endCxn id="19" idx="1"/>
          </p:cNvCxnSpPr>
          <p:nvPr/>
        </p:nvCxnSpPr>
        <p:spPr bwMode="auto">
          <a:xfrm>
            <a:off x="3220804" y="1773004"/>
            <a:ext cx="340192" cy="340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2345695" y="20632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/>
          </a:p>
        </p:txBody>
      </p:sp>
      <p:sp>
        <p:nvSpPr>
          <p:cNvPr id="28" name="Oval 27"/>
          <p:cNvSpPr/>
          <p:nvPr/>
        </p:nvSpPr>
        <p:spPr bwMode="auto">
          <a:xfrm>
            <a:off x="405621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29" name="Straight Arrow Connector 28"/>
          <p:cNvCxnSpPr>
            <a:stCxn id="28" idx="6"/>
          </p:cNvCxnSpPr>
          <p:nvPr/>
        </p:nvCxnSpPr>
        <p:spPr bwMode="auto">
          <a:xfrm>
            <a:off x="4437210" y="2095500"/>
            <a:ext cx="2286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4665810" y="19050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665810" y="1447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2" name="Straight Arrow Connector 31"/>
          <p:cNvCxnSpPr>
            <a:stCxn id="31" idx="6"/>
          </p:cNvCxnSpPr>
          <p:nvPr/>
        </p:nvCxnSpPr>
        <p:spPr bwMode="auto">
          <a:xfrm>
            <a:off x="5046810" y="16383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0" idx="6"/>
            <a:endCxn id="6" idx="2"/>
          </p:cNvCxnSpPr>
          <p:nvPr/>
        </p:nvCxnSpPr>
        <p:spPr bwMode="auto">
          <a:xfrm>
            <a:off x="5046810" y="2095500"/>
            <a:ext cx="228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5161110" y="1353904"/>
            <a:ext cx="637497" cy="215129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29001" y="4162425"/>
            <a:ext cx="533400" cy="1600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2400" y="4467225"/>
            <a:ext cx="533400" cy="11430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5265093"/>
            <a:ext cx="323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SAT?: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¬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P</a:t>
            </a:r>
            <a:r>
              <a:rPr lang="en-US" sz="3000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endParaRPr lang="en-US" sz="3000" b="1" i="1" baseline="30000" dirty="0"/>
          </a:p>
        </p:txBody>
      </p:sp>
      <p:sp>
        <p:nvSpPr>
          <p:cNvPr id="39" name="Rectangle 38"/>
          <p:cNvSpPr/>
          <p:nvPr/>
        </p:nvSpPr>
        <p:spPr>
          <a:xfrm>
            <a:off x="5410200" y="5786735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SAT?: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5241" y="1219200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46960" y="1827810"/>
            <a:ext cx="634340" cy="783394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676400" y="2286000"/>
            <a:ext cx="381000" cy="38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1277790" y="213360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148111" y="1828800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7182" y="434340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48111" y="29673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0" y="58674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State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862935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986311" y="1981200"/>
            <a:ext cx="152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714085" y="3124200"/>
            <a:ext cx="152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7714085" y="35052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7224311" y="403860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48111" y="2438400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81111" y="4267200"/>
            <a:ext cx="255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Cube Reduction!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275410" y="3580282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914400" y="3043535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CNF</a:t>
            </a:r>
            <a:r>
              <a:rPr lang="en-US" dirty="0" smtClean="0">
                <a:latin typeface="Times New Roman"/>
                <a:cs typeface="Times New Roman"/>
              </a:rPr>
              <a:t> formula: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0019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0019"/>
                                      </p:to>
                                    </p:animClr>
                                    <p:set>
                                      <p:cBhvr>
                                        <p:cTn id="5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0019"/>
                                      </p:to>
                                    </p:animClr>
                                    <p:set>
                                      <p:cBhvr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0019"/>
                                      </p:to>
                                    </p:animClr>
                                    <p:set>
                                      <p:cBhvr>
                                        <p:cTn id="7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 animBg="1"/>
      <p:bldP spid="44" grpId="0"/>
      <p:bldP spid="46" grpId="0"/>
      <p:bldP spid="47" grpId="0"/>
      <p:bldP spid="48" grpId="0"/>
      <p:bldP spid="53" grpId="0"/>
      <p:bldP spid="54" grpId="0"/>
      <p:bldP spid="70" grpId="0"/>
      <p:bldP spid="71" grpId="0"/>
      <p:bldP spid="74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PDR requires </a:t>
            </a:r>
            <a:r>
              <a:rPr lang="en-US" dirty="0" smtClean="0">
                <a:solidFill>
                  <a:srgbClr val="7A0019"/>
                </a:solidFill>
              </a:rPr>
              <a:t>small cubes </a:t>
            </a:r>
            <a:r>
              <a:rPr lang="en-US" dirty="0" smtClean="0"/>
              <a:t>to be effective</a:t>
            </a:r>
          </a:p>
          <a:p>
            <a:pPr lvl="1"/>
            <a:r>
              <a:rPr lang="en-US" dirty="0" smtClean="0"/>
              <a:t>Reductions via </a:t>
            </a:r>
            <a:r>
              <a:rPr lang="en-US" dirty="0" smtClean="0">
                <a:solidFill>
                  <a:srgbClr val="7A0019"/>
                </a:solidFill>
              </a:rPr>
              <a:t>Ternary Valued Simulation</a:t>
            </a:r>
          </a:p>
          <a:p>
            <a:pPr lvl="1"/>
            <a:r>
              <a:rPr lang="en-US" dirty="0" smtClean="0"/>
              <a:t>Reductions via </a:t>
            </a:r>
            <a:r>
              <a:rPr lang="en-US" dirty="0" smtClean="0">
                <a:solidFill>
                  <a:srgbClr val="7A0019"/>
                </a:solidFill>
              </a:rPr>
              <a:t>MUC</a:t>
            </a:r>
            <a:r>
              <a:rPr lang="en-US" dirty="0" smtClean="0"/>
              <a:t> inspection</a:t>
            </a:r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7A0019"/>
                </a:solidFill>
              </a:rPr>
              <a:t>The use of non-state variables may yield smaller cubes</a:t>
            </a:r>
            <a:endParaRPr lang="en-US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Intuition for Non-State Variables</a:t>
            </a:r>
            <a:endParaRPr lang="en-US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3" y="2133600"/>
            <a:ext cx="5398187" cy="39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962400" cy="19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1981200"/>
            <a:ext cx="2133600" cy="43466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0" y="3047999"/>
            <a:ext cx="609600" cy="11065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2749" y="129540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424" y="2362200"/>
            <a:ext cx="51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7800" y="51435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7800" y="58293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57800" y="4762500"/>
            <a:ext cx="10668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981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A0019"/>
                </a:solidFill>
              </a:rPr>
              <a:t>Three</a:t>
            </a:r>
            <a:r>
              <a:rPr lang="en-US" dirty="0" smtClean="0"/>
              <a:t> cubes in terms of 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blocked by </a:t>
            </a:r>
            <a:r>
              <a:rPr lang="en-US" dirty="0" smtClean="0">
                <a:solidFill>
                  <a:srgbClr val="7A0019"/>
                </a:solidFill>
              </a:rPr>
              <a:t>one </a:t>
            </a:r>
            <a:r>
              <a:rPr lang="en-US" dirty="0" smtClean="0"/>
              <a:t>cube in terms of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!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  <p:bldP spid="11" grpId="0" animBg="1"/>
      <p:bldP spid="12" grpId="0" animBg="1"/>
      <p:bldP spid="13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Shifting the Transition Relation</a:t>
            </a:r>
            <a:endParaRPr lang="en-US" sz="4000" dirty="0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2406"/>
            <a:ext cx="4300538" cy="36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200" y="3956803"/>
            <a:ext cx="533400" cy="16057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3467"/>
            <a:ext cx="4300538" cy="36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4419600" y="3810000"/>
            <a:ext cx="533400" cy="175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571500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46388" y="5715000"/>
            <a:ext cx="51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9537E-7 L 0.15416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6633E-6 L 0.15139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20259E-6 L 0.1791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20259E-6 L 0.17917 -0.011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Shifting the Transition Relation</a:t>
            </a:r>
            <a:endParaRPr lang="en-US" sz="4000" dirty="0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2406"/>
            <a:ext cx="4300538" cy="36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29298" y="3956803"/>
            <a:ext cx="533400" cy="16057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3467"/>
            <a:ext cx="4300538" cy="36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6016336" y="3810000"/>
            <a:ext cx="533400" cy="175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3098" y="571500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3124" y="5715000"/>
            <a:ext cx="51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Shifting the Transition Relation</a:t>
            </a:r>
            <a:endParaRPr lang="en-US" sz="4000" dirty="0"/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3689"/>
            <a:ext cx="4276725" cy="36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2286000" y="3785260"/>
            <a:ext cx="533400" cy="16057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3785260"/>
            <a:ext cx="533400" cy="175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5543457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9388" y="5690260"/>
            <a:ext cx="51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75261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9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2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74052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2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62356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5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73767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9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99379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3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61136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7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60491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1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30345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5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Valued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Query: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/>
            <a:r>
              <a:rPr lang="en-US" dirty="0" smtClean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/>
            <a:r>
              <a:rPr lang="en-US" dirty="0" smtClean="0"/>
              <a:t>Cube reduced: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pPr lvl="1"/>
            <a:endParaRPr lang="en-US" baseline="-25000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10174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91200" y="25146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77404"/>
              </p:ext>
            </p:extLst>
          </p:nvPr>
        </p:nvGraphicFramePr>
        <p:xfrm>
          <a:off x="2405063" y="3406977"/>
          <a:ext cx="4376737" cy="28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9" name="Visio" r:id="rId3" imgW="1910239" imgH="1240030" progId="Visio.Drawing.11">
                  <p:embed/>
                </p:oleObj>
              </mc:Choice>
              <mc:Fallback>
                <p:oleObj name="Visio" r:id="rId3" imgW="1910239" imgH="1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406977"/>
                        <a:ext cx="4376737" cy="284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3962400" y="3048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67200" y="3048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6600207" y="2999188"/>
            <a:ext cx="222464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1251" y="30652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5051" y="302574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  ” is an </a:t>
            </a:r>
          </a:p>
          <a:p>
            <a:r>
              <a:rPr lang="en-US" i="1" dirty="0" smtClean="0">
                <a:solidFill>
                  <a:srgbClr val="A50021"/>
                </a:solidFill>
              </a:rPr>
              <a:t>unknown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</a:t>
            </a:r>
            <a:r>
              <a:rPr lang="en-US" dirty="0" err="1" smtClean="0"/>
              <a:t>Sim</a:t>
            </a:r>
            <a:r>
              <a:rPr lang="en-US" dirty="0" smtClean="0"/>
              <a:t> with Gate </a:t>
            </a:r>
            <a:r>
              <a:rPr lang="en-US" dirty="0" err="1" smtClean="0"/>
              <a:t>Vars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Slightly more complex because of </a:t>
            </a:r>
            <a:r>
              <a:rPr lang="en-US" dirty="0" smtClean="0">
                <a:solidFill>
                  <a:srgbClr val="7A0019"/>
                </a:solidFill>
              </a:rPr>
              <a:t>variable dependence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Order variables ascending by </a:t>
            </a:r>
            <a:r>
              <a:rPr lang="en-US" dirty="0" smtClean="0">
                <a:solidFill>
                  <a:srgbClr val="7A0019"/>
                </a:solidFill>
              </a:rPr>
              <a:t>logic level</a:t>
            </a:r>
          </a:p>
          <a:p>
            <a:pPr lvl="1"/>
            <a:r>
              <a:rPr lang="en-US" dirty="0" smtClean="0"/>
              <a:t>If the variables value is determined by </a:t>
            </a:r>
            <a:r>
              <a:rPr lang="en-US" dirty="0" err="1" smtClean="0"/>
              <a:t>fanins</a:t>
            </a:r>
            <a:r>
              <a:rPr lang="en-US" dirty="0"/>
              <a:t>:</a:t>
            </a:r>
            <a:r>
              <a:rPr lang="en-US" dirty="0" smtClean="0"/>
              <a:t> remove it</a:t>
            </a:r>
          </a:p>
          <a:p>
            <a:pPr lvl="1"/>
            <a:r>
              <a:rPr lang="en-US" dirty="0" smtClean="0"/>
              <a:t>Otherwise try setting to: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4916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A0019"/>
                </a:solidFill>
                <a:latin typeface="Times New Roman"/>
                <a:cs typeface="Times New Roman"/>
              </a:rPr>
              <a:t>┴</a:t>
            </a:r>
            <a:endParaRPr lang="en-US" sz="3600" dirty="0">
              <a:solidFill>
                <a:srgbClr val="7A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Gate </a:t>
            </a:r>
            <a:r>
              <a:rPr lang="en-US" dirty="0" err="1" smtClean="0"/>
              <a:t>Vars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solving Query: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81166"/>
              </p:ext>
            </p:extLst>
          </p:nvPr>
        </p:nvGraphicFramePr>
        <p:xfrm>
          <a:off x="2590800" y="3505200"/>
          <a:ext cx="4191000" cy="29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3" name="Visio" r:id="rId3" imgW="2650831" imgH="1859072" progId="Visio.Drawing.11">
                  <p:embed/>
                </p:oleObj>
              </mc:Choice>
              <mc:Fallback>
                <p:oleObj name="Visio" r:id="rId3" imgW="2650831" imgH="1859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191000" cy="293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239000" y="1981200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19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218121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3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4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Gate </a:t>
            </a:r>
            <a:r>
              <a:rPr lang="en-US" dirty="0" err="1" smtClean="0"/>
              <a:t>Vars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solving Query: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394081"/>
              </p:ext>
            </p:extLst>
          </p:nvPr>
        </p:nvGraphicFramePr>
        <p:xfrm>
          <a:off x="2590800" y="3505200"/>
          <a:ext cx="4191000" cy="29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6" name="Visio" r:id="rId3" imgW="2650831" imgH="1859072" progId="Visio.Drawing.11">
                  <p:embed/>
                </p:oleObj>
              </mc:Choice>
              <mc:Fallback>
                <p:oleObj name="Visio" r:id="rId3" imgW="2650831" imgH="1859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191000" cy="293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239000" y="1981200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63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Gate </a:t>
            </a:r>
            <a:r>
              <a:rPr lang="en-US" dirty="0" err="1" smtClean="0"/>
              <a:t>Vars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solving Query: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3922"/>
              </p:ext>
            </p:extLst>
          </p:nvPr>
        </p:nvGraphicFramePr>
        <p:xfrm>
          <a:off x="2590800" y="3505200"/>
          <a:ext cx="4191000" cy="29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0" name="Visio" r:id="rId3" imgW="2650831" imgH="1859072" progId="Visio.Drawing.11">
                  <p:embed/>
                </p:oleObj>
              </mc:Choice>
              <mc:Fallback>
                <p:oleObj name="Visio" r:id="rId3" imgW="2650831" imgH="1859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191000" cy="293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239000" y="1981200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22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Gate </a:t>
            </a:r>
            <a:r>
              <a:rPr lang="en-US" dirty="0" err="1" smtClean="0"/>
              <a:t>Vars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solving Query: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06104"/>
              </p:ext>
            </p:extLst>
          </p:nvPr>
        </p:nvGraphicFramePr>
        <p:xfrm>
          <a:off x="2590800" y="3505200"/>
          <a:ext cx="4191000" cy="29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4" name="Visio" r:id="rId3" imgW="2650831" imgH="1859072" progId="Visio.Drawing.11">
                  <p:embed/>
                </p:oleObj>
              </mc:Choice>
              <mc:Fallback>
                <p:oleObj name="Visio" r:id="rId3" imgW="2650831" imgH="1859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191000" cy="293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239000" y="1981200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15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Gate </a:t>
            </a:r>
            <a:r>
              <a:rPr lang="en-US" dirty="0" err="1" smtClean="0"/>
              <a:t>Vars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solving Query: </a:t>
            </a:r>
            <a:r>
              <a:rPr lang="en-US" i="1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>
                <a:solidFill>
                  <a:srgbClr val="7A0019"/>
                </a:solidFill>
                <a:latin typeface="Times New Roman"/>
                <a:cs typeface="Times New Roman"/>
              </a:rPr>
              <a:t>T </a:t>
            </a:r>
            <a:r>
              <a:rPr lang="en-US" dirty="0">
                <a:solidFill>
                  <a:srgbClr val="7A0019"/>
                </a:solidFill>
                <a:latin typeface="Times New Roman"/>
                <a:cs typeface="Times New Roman"/>
              </a:rPr>
              <a:t>˄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30000" dirty="0" smtClean="0">
                <a:solidFill>
                  <a:srgbClr val="7A0019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Satisfying assignment: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 smtClean="0"/>
              <a:t>Reduced Cube: 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smtClean="0">
                <a:solidFill>
                  <a:srgbClr val="7A00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baseline="-25000" dirty="0">
              <a:solidFill>
                <a:srgbClr val="7A00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52039"/>
              </p:ext>
            </p:extLst>
          </p:nvPr>
        </p:nvGraphicFramePr>
        <p:xfrm>
          <a:off x="2590800" y="3505200"/>
          <a:ext cx="4191000" cy="293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8" name="Visio" r:id="rId3" imgW="2650831" imgH="1859072" progId="Visio.Drawing.11">
                  <p:embed/>
                </p:oleObj>
              </mc:Choice>
              <mc:Fallback>
                <p:oleObj name="Visio" r:id="rId3" imgW="2650831" imgH="18590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4191000" cy="293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7239000" y="1981200"/>
            <a:ext cx="2286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191000" y="4495800"/>
            <a:ext cx="2667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00200" y="4495800"/>
            <a:ext cx="25146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200" y="3664802"/>
            <a:ext cx="2628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Value Determined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by inputs!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Ternary </a:t>
            </a:r>
            <a:r>
              <a:rPr lang="en-US" dirty="0" err="1" smtClean="0"/>
              <a:t>sim</a:t>
            </a:r>
            <a:r>
              <a:rPr lang="en-US" dirty="0" smtClean="0"/>
              <a:t> run twice: only </a:t>
            </a:r>
            <a:r>
              <a:rPr lang="en-US" dirty="0" smtClean="0">
                <a:solidFill>
                  <a:srgbClr val="7A0019"/>
                </a:solidFill>
              </a:rPr>
              <a:t>gate </a:t>
            </a:r>
            <a:r>
              <a:rPr lang="en-US" dirty="0" err="1" smtClean="0">
                <a:solidFill>
                  <a:srgbClr val="7A0019"/>
                </a:solidFill>
              </a:rPr>
              <a:t>vars</a:t>
            </a:r>
            <a:r>
              <a:rPr lang="en-US" dirty="0" smtClean="0">
                <a:solidFill>
                  <a:srgbClr val="7A0019"/>
                </a:solidFill>
              </a:rPr>
              <a:t> </a:t>
            </a:r>
            <a:r>
              <a:rPr lang="en-US" dirty="0" smtClean="0"/>
              <a:t>and only </a:t>
            </a:r>
            <a:r>
              <a:rPr lang="en-US" dirty="0" smtClean="0">
                <a:solidFill>
                  <a:srgbClr val="7A0019"/>
                </a:solidFill>
              </a:rPr>
              <a:t>state </a:t>
            </a:r>
            <a:r>
              <a:rPr lang="en-US" dirty="0" err="1" smtClean="0">
                <a:solidFill>
                  <a:srgbClr val="7A0019"/>
                </a:solidFill>
              </a:rPr>
              <a:t>vars</a:t>
            </a:r>
            <a:endParaRPr lang="en-US" dirty="0"/>
          </a:p>
          <a:p>
            <a:r>
              <a:rPr lang="en-US" dirty="0" err="1" smtClean="0"/>
              <a:t>Vars</a:t>
            </a:r>
            <a:r>
              <a:rPr lang="en-US" dirty="0" smtClean="0"/>
              <a:t> are removed from cube by </a:t>
            </a:r>
            <a:r>
              <a:rPr lang="en-US" dirty="0" smtClean="0">
                <a:solidFill>
                  <a:srgbClr val="7A0019"/>
                </a:solidFill>
              </a:rPr>
              <a:t>logic level</a:t>
            </a:r>
            <a:r>
              <a:rPr lang="en-US" dirty="0" smtClean="0"/>
              <a:t> and by </a:t>
            </a:r>
            <a:r>
              <a:rPr lang="en-US" dirty="0" smtClean="0">
                <a:solidFill>
                  <a:srgbClr val="7A0019"/>
                </a:solidFill>
              </a:rPr>
              <a:t>priority</a:t>
            </a:r>
          </a:p>
          <a:p>
            <a:r>
              <a:rPr lang="en-US" dirty="0" smtClean="0"/>
              <a:t>After both passes the </a:t>
            </a:r>
            <a:r>
              <a:rPr lang="en-US" dirty="0" smtClean="0">
                <a:solidFill>
                  <a:srgbClr val="7A0019"/>
                </a:solidFill>
              </a:rPr>
              <a:t>smaller cube</a:t>
            </a:r>
            <a:r>
              <a:rPr lang="en-US" dirty="0" smtClean="0"/>
              <a:t> is chosen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Results</a:t>
            </a:r>
            <a:endParaRPr 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3102"/>
            <a:ext cx="5091113" cy="513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 Results</a:t>
            </a:r>
            <a:endParaRPr lang="en-US" dirty="0"/>
          </a:p>
        </p:txBody>
      </p:sp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19775" cy="26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87" y="4383392"/>
            <a:ext cx="7162799" cy="19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1605330" y="37630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878643" y="37703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586530" y="376309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402643" y="37703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262930" y="377753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948730" y="37703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6710730" y="377031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603043" y="37775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seems to work well for </a:t>
            </a:r>
            <a:r>
              <a:rPr lang="en-US" dirty="0" err="1" smtClean="0">
                <a:solidFill>
                  <a:srgbClr val="7A0019"/>
                </a:solidFill>
              </a:rPr>
              <a:t>satisfiable</a:t>
            </a:r>
            <a:r>
              <a:rPr lang="en-US" dirty="0" smtClean="0"/>
              <a:t> benchmarks</a:t>
            </a:r>
          </a:p>
          <a:p>
            <a:r>
              <a:rPr lang="en-US" dirty="0" smtClean="0"/>
              <a:t>Does not seem to work as well for </a:t>
            </a:r>
            <a:r>
              <a:rPr lang="en-US" dirty="0" err="1" smtClean="0">
                <a:solidFill>
                  <a:srgbClr val="7A0019"/>
                </a:solidFill>
              </a:rPr>
              <a:t>unsatisfiable</a:t>
            </a:r>
            <a:r>
              <a:rPr lang="en-US" dirty="0" smtClean="0"/>
              <a:t> benchmarks</a:t>
            </a:r>
          </a:p>
          <a:p>
            <a:r>
              <a:rPr lang="en-US" dirty="0" smtClean="0"/>
              <a:t>Randomness also affects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We 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0019"/>
                </a:solidFill>
              </a:rPr>
              <a:t>Probabilistically</a:t>
            </a:r>
            <a:r>
              <a:rPr lang="en-US" dirty="0" smtClean="0"/>
              <a:t> chose gate variables</a:t>
            </a:r>
          </a:p>
          <a:p>
            <a:r>
              <a:rPr lang="en-US" dirty="0" smtClean="0"/>
              <a:t>Used </a:t>
            </a:r>
            <a:r>
              <a:rPr lang="en-US" dirty="0" smtClean="0">
                <a:solidFill>
                  <a:srgbClr val="7A0019"/>
                </a:solidFill>
              </a:rPr>
              <a:t>simulated annealing </a:t>
            </a:r>
            <a:r>
              <a:rPr lang="en-US" dirty="0" smtClean="0"/>
              <a:t>type approach that gradually changed from </a:t>
            </a:r>
            <a:r>
              <a:rPr lang="en-US" dirty="0" smtClean="0">
                <a:solidFill>
                  <a:srgbClr val="7A0019"/>
                </a:solidFill>
              </a:rPr>
              <a:t>gate cubes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7A0019"/>
                </a:solidFill>
              </a:rPr>
              <a:t>state cubes</a:t>
            </a:r>
          </a:p>
          <a:p>
            <a:r>
              <a:rPr lang="en-US" dirty="0" smtClean="0"/>
              <a:t>Placed limits on max height of </a:t>
            </a:r>
            <a:r>
              <a:rPr lang="en-US" dirty="0" smtClean="0">
                <a:solidFill>
                  <a:srgbClr val="7A0019"/>
                </a:solidFill>
              </a:rPr>
              <a:t>logic level</a:t>
            </a:r>
            <a:r>
              <a:rPr lang="en-US" dirty="0" smtClean="0"/>
              <a:t>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Synthesizing Cyclic Dependencies with Craig Interpolation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18796"/>
              </p:ext>
            </p:extLst>
          </p:nvPr>
        </p:nvGraphicFramePr>
        <p:xfrm>
          <a:off x="1752600" y="19812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8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676400" y="2057400"/>
            <a:ext cx="19050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9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79555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86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7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Craig Interpolation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formulas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b="1" i="1" dirty="0"/>
              <a:t> </a:t>
            </a:r>
            <a:r>
              <a:rPr lang="en-US" dirty="0"/>
              <a:t>such that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b="1" dirty="0">
                <a:cs typeface="Arial" charset="0"/>
              </a:rPr>
              <a:t>→</a:t>
            </a:r>
            <a:r>
              <a:rPr lang="en-US" b="1" i="1" dirty="0"/>
              <a:t> </a:t>
            </a:r>
            <a:r>
              <a:rPr lang="en-US" b="1" i="1" dirty="0" smtClean="0">
                <a:cs typeface="Arial" charset="0"/>
              </a:rPr>
              <a:t>¬</a:t>
            </a:r>
            <a:r>
              <a:rPr lang="en-US" b="1" i="1" dirty="0" smtClean="0">
                <a:solidFill>
                  <a:schemeClr val="accent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dirty="0"/>
              <a:t>there exists </a:t>
            </a:r>
            <a:r>
              <a:rPr lang="en-US" b="1" i="1" dirty="0"/>
              <a:t>I </a:t>
            </a:r>
            <a:r>
              <a:rPr lang="en-US" dirty="0"/>
              <a:t>such that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b="1" dirty="0">
                <a:cs typeface="Arial" charset="0"/>
              </a:rPr>
              <a:t>→</a:t>
            </a:r>
            <a:r>
              <a:rPr lang="en-US" b="1" i="1" dirty="0"/>
              <a:t> I </a:t>
            </a:r>
            <a:r>
              <a:rPr lang="en-US" b="1" dirty="0">
                <a:cs typeface="Arial" charset="0"/>
              </a:rPr>
              <a:t>→</a:t>
            </a:r>
            <a:r>
              <a:rPr lang="en-US" b="1" i="1" dirty="0"/>
              <a:t> </a:t>
            </a:r>
            <a:r>
              <a:rPr lang="en-US" b="1" i="1" dirty="0" smtClean="0">
                <a:cs typeface="Arial" charset="0"/>
              </a:rPr>
              <a:t>¬</a:t>
            </a:r>
            <a:r>
              <a:rPr lang="en-US" b="1" i="1" dirty="0" smtClean="0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i="1" dirty="0"/>
              <a:t>I </a:t>
            </a:r>
            <a:r>
              <a:rPr lang="en-US" dirty="0"/>
              <a:t> only contains variables that are                              present in both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86400" y="3810000"/>
            <a:ext cx="3200400" cy="2057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638800" y="4038600"/>
            <a:ext cx="1295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867400" y="4648200"/>
            <a:ext cx="914400" cy="990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391400" y="4267200"/>
            <a:ext cx="10668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96000" y="4953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A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096000" y="4114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I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756525" y="47244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210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Craig Interpolation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 instance of unsatisfiablity, if the clauses are divided into sets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 then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b="1" dirty="0">
                <a:cs typeface="Arial" charset="0"/>
              </a:rPr>
              <a:t>→ </a:t>
            </a:r>
            <a:r>
              <a:rPr lang="en-US" b="1" i="1" dirty="0">
                <a:cs typeface="Arial" charset="0"/>
              </a:rPr>
              <a:t>¬</a:t>
            </a:r>
            <a:r>
              <a:rPr lang="en-US" b="1" i="1" dirty="0">
                <a:solidFill>
                  <a:schemeClr val="accent2"/>
                </a:solidFill>
              </a:rPr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 interpolant </a:t>
            </a:r>
            <a:r>
              <a:rPr lang="en-US" b="1" i="1" dirty="0"/>
              <a:t>I</a:t>
            </a:r>
            <a:r>
              <a:rPr lang="en-US" dirty="0"/>
              <a:t> can be generated from a proof of unsatisfiability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</a:t>
            </a:r>
            <a:r>
              <a:rPr lang="en-US" dirty="0">
                <a:cs typeface="Arial" charset="0"/>
              </a:rPr>
              <a:t>and </a:t>
            </a:r>
            <a:r>
              <a:rPr lang="en-US" b="1" i="1" dirty="0">
                <a:solidFill>
                  <a:schemeClr val="accent2"/>
                </a:solidFill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r>
              <a:rPr lang="en-US" dirty="0">
                <a:cs typeface="Arial" charset="0"/>
              </a:rPr>
              <a:t>The structure of this proof influences the structure of </a:t>
            </a:r>
            <a:r>
              <a:rPr lang="en-US" b="1" i="1" dirty="0">
                <a:cs typeface="Arial" charset="0"/>
              </a:rPr>
              <a:t>I</a:t>
            </a:r>
            <a:r>
              <a:rPr lang="en-US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4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3974" name="AutoShape 6"/>
          <p:cNvSpPr>
            <a:spLocks noChangeAspect="1" noChangeArrowheads="1" noTextEdit="1"/>
          </p:cNvSpPr>
          <p:nvPr/>
        </p:nvSpPr>
        <p:spPr bwMode="auto">
          <a:xfrm>
            <a:off x="762000" y="2133600"/>
            <a:ext cx="723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803275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885825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111250" y="2216150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135731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543050" y="2216150"/>
            <a:ext cx="211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747838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199390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2159000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363788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528888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27543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02101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3186113" y="2216150"/>
            <a:ext cx="211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3411538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365760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3802063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400685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41513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4397375" y="2216150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4541838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4725988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911725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5137150" y="2216150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383213" y="2216150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5527675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73246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5897563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6061075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6164263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6265863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6492875" y="2216150"/>
            <a:ext cx="173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6738938" y="2216150"/>
            <a:ext cx="319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7046913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7253288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74787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7724775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7869238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4622800" y="33861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4725988" y="3406775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4870450" y="3386138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6265863" y="3406775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6451600" y="3406775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6575425" y="33861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5527675" y="4349750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4020" name="Line 52"/>
          <p:cNvSpPr>
            <a:spLocks noChangeShapeType="1"/>
          </p:cNvSpPr>
          <p:nvPr/>
        </p:nvSpPr>
        <p:spPr bwMode="auto">
          <a:xfrm>
            <a:off x="4283075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1" name="Line 53"/>
          <p:cNvSpPr>
            <a:spLocks noChangeShapeType="1"/>
          </p:cNvSpPr>
          <p:nvPr/>
        </p:nvSpPr>
        <p:spPr bwMode="auto">
          <a:xfrm flipH="1">
            <a:off x="4875213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2" name="Line 54"/>
          <p:cNvSpPr>
            <a:spLocks noChangeShapeType="1"/>
          </p:cNvSpPr>
          <p:nvPr/>
        </p:nvSpPr>
        <p:spPr bwMode="auto">
          <a:xfrm flipH="1" flipV="1">
            <a:off x="6057900" y="2587625"/>
            <a:ext cx="19685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3" name="Line 55"/>
          <p:cNvSpPr>
            <a:spLocks noChangeShapeType="1"/>
          </p:cNvSpPr>
          <p:nvPr/>
        </p:nvSpPr>
        <p:spPr bwMode="auto">
          <a:xfrm flipH="1">
            <a:off x="6453188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4" name="Line 56"/>
          <p:cNvSpPr>
            <a:spLocks noChangeShapeType="1"/>
          </p:cNvSpPr>
          <p:nvPr/>
        </p:nvSpPr>
        <p:spPr bwMode="auto">
          <a:xfrm>
            <a:off x="4875213" y="3770313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 flipH="1">
            <a:off x="5861050" y="3770313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3974" name="AutoShape 6"/>
          <p:cNvSpPr>
            <a:spLocks noChangeAspect="1" noChangeArrowheads="1" noTextEdit="1"/>
          </p:cNvSpPr>
          <p:nvPr/>
        </p:nvSpPr>
        <p:spPr bwMode="auto">
          <a:xfrm>
            <a:off x="762000" y="2133600"/>
            <a:ext cx="723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803275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885825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111250" y="2216150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135731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543050" y="2216150"/>
            <a:ext cx="211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747838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199390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2159000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363788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528888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27543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02101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3186113" y="2216150"/>
            <a:ext cx="211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 </a:t>
            </a:r>
            <a:endParaRPr lang="en-US" dirty="0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3411538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365760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3802063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4006850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41513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4397375" y="2216150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4541838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4725988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911725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5137150" y="2216150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383213" y="2216150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5527675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732463" y="2216150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5897563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6061075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6164263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6265863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6492875" y="2216150"/>
            <a:ext cx="173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6738938" y="2216150"/>
            <a:ext cx="319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7046913" y="2195513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7253288" y="2216150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7478713" y="2216150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7724775" y="2216150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7869238" y="2195513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4622800" y="33861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4725988" y="3406775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4870450" y="3386138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6265863" y="3406775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6451600" y="3406775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6575425" y="338613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5527675" y="4349750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4020" name="Line 52"/>
          <p:cNvSpPr>
            <a:spLocks noChangeShapeType="1"/>
          </p:cNvSpPr>
          <p:nvPr/>
        </p:nvSpPr>
        <p:spPr bwMode="auto">
          <a:xfrm>
            <a:off x="4283075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1" name="Line 53"/>
          <p:cNvSpPr>
            <a:spLocks noChangeShapeType="1"/>
          </p:cNvSpPr>
          <p:nvPr/>
        </p:nvSpPr>
        <p:spPr bwMode="auto">
          <a:xfrm flipH="1">
            <a:off x="4875213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2" name="Line 54"/>
          <p:cNvSpPr>
            <a:spLocks noChangeShapeType="1"/>
          </p:cNvSpPr>
          <p:nvPr/>
        </p:nvSpPr>
        <p:spPr bwMode="auto">
          <a:xfrm flipH="1" flipV="1">
            <a:off x="6057900" y="2587625"/>
            <a:ext cx="19685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3" name="Line 55"/>
          <p:cNvSpPr>
            <a:spLocks noChangeShapeType="1"/>
          </p:cNvSpPr>
          <p:nvPr/>
        </p:nvSpPr>
        <p:spPr bwMode="auto">
          <a:xfrm flipH="1">
            <a:off x="6453188" y="2587625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4" name="Line 56"/>
          <p:cNvSpPr>
            <a:spLocks noChangeShapeType="1"/>
          </p:cNvSpPr>
          <p:nvPr/>
        </p:nvSpPr>
        <p:spPr bwMode="auto">
          <a:xfrm>
            <a:off x="4875213" y="3770313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 flipH="1">
            <a:off x="5861050" y="3770313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7" grpId="0"/>
      <p:bldP spid="83978" grpId="0"/>
      <p:bldP spid="83979" grpId="0"/>
      <p:bldP spid="83980" grpId="0"/>
      <p:bldP spid="83981" grpId="0"/>
      <p:bldP spid="83982" grpId="0"/>
      <p:bldP spid="83983" grpId="0"/>
      <p:bldP spid="83984" grpId="0"/>
      <p:bldP spid="83985" grpId="0"/>
      <p:bldP spid="83986" grpId="0"/>
      <p:bldP spid="83987" grpId="0"/>
      <p:bldP spid="83988" grpId="0"/>
      <p:bldP spid="83989" grpId="0"/>
      <p:bldP spid="83990" grpId="0"/>
      <p:bldP spid="84009" grpId="0"/>
      <p:bldP spid="84010" grpId="0"/>
      <p:bldP spid="84011" grpId="0"/>
      <p:bldP spid="840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835400" y="2195513"/>
            <a:ext cx="3389313" cy="2519362"/>
            <a:chOff x="2416" y="1383"/>
            <a:chExt cx="2135" cy="1587"/>
          </a:xfrm>
        </p:grpSpPr>
        <p:sp>
          <p:nvSpPr>
            <p:cNvPr id="83000" name="Rectangle 56"/>
            <p:cNvSpPr>
              <a:spLocks noChangeArrowheads="1"/>
            </p:cNvSpPr>
            <p:nvPr/>
          </p:nvSpPr>
          <p:spPr bwMode="auto">
            <a:xfrm>
              <a:off x="2416" y="1383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 (</a:t>
              </a:r>
              <a:endParaRPr lang="en-US" dirty="0"/>
            </a:p>
          </p:txBody>
        </p:sp>
        <p:sp>
          <p:nvSpPr>
            <p:cNvPr id="83001" name="Rectangle 57"/>
            <p:cNvSpPr>
              <a:spLocks noChangeArrowheads="1"/>
            </p:cNvSpPr>
            <p:nvPr/>
          </p:nvSpPr>
          <p:spPr bwMode="auto">
            <a:xfrm>
              <a:off x="2524" y="1396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83002" name="Rectangle 58"/>
            <p:cNvSpPr>
              <a:spLocks noChangeArrowheads="1"/>
            </p:cNvSpPr>
            <p:nvPr/>
          </p:nvSpPr>
          <p:spPr bwMode="auto">
            <a:xfrm>
              <a:off x="2615" y="1396"/>
              <a:ext cx="15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003" name="Rectangle 59"/>
            <p:cNvSpPr>
              <a:spLocks noChangeArrowheads="1"/>
            </p:cNvSpPr>
            <p:nvPr/>
          </p:nvSpPr>
          <p:spPr bwMode="auto">
            <a:xfrm>
              <a:off x="2770" y="1396"/>
              <a:ext cx="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3004" name="Rectangle 60"/>
            <p:cNvSpPr>
              <a:spLocks noChangeArrowheads="1"/>
            </p:cNvSpPr>
            <p:nvPr/>
          </p:nvSpPr>
          <p:spPr bwMode="auto">
            <a:xfrm>
              <a:off x="2861" y="138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005" name="Rectangle 61"/>
            <p:cNvSpPr>
              <a:spLocks noChangeArrowheads="1"/>
            </p:cNvSpPr>
            <p:nvPr/>
          </p:nvSpPr>
          <p:spPr bwMode="auto">
            <a:xfrm>
              <a:off x="2977" y="139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006" name="Rectangle 62"/>
            <p:cNvSpPr>
              <a:spLocks noChangeArrowheads="1"/>
            </p:cNvSpPr>
            <p:nvPr/>
          </p:nvSpPr>
          <p:spPr bwMode="auto">
            <a:xfrm>
              <a:off x="3094" y="1396"/>
              <a:ext cx="1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a </a:t>
              </a:r>
              <a:endParaRPr lang="en-US" dirty="0"/>
            </a:p>
          </p:txBody>
        </p:sp>
        <p:sp>
          <p:nvSpPr>
            <p:cNvPr id="83007" name="Rectangle 63"/>
            <p:cNvSpPr>
              <a:spLocks noChangeArrowheads="1"/>
            </p:cNvSpPr>
            <p:nvPr/>
          </p:nvSpPr>
          <p:spPr bwMode="auto">
            <a:xfrm>
              <a:off x="3236" y="1396"/>
              <a:ext cx="15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+ </a:t>
              </a:r>
              <a:endParaRPr lang="en-US" dirty="0"/>
            </a:p>
          </p:txBody>
        </p:sp>
        <p:sp>
          <p:nvSpPr>
            <p:cNvPr id="83008" name="Rectangle 64"/>
            <p:cNvSpPr>
              <a:spLocks noChangeArrowheads="1"/>
            </p:cNvSpPr>
            <p:nvPr/>
          </p:nvSpPr>
          <p:spPr bwMode="auto">
            <a:xfrm>
              <a:off x="3391" y="1396"/>
              <a:ext cx="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3009" name="Rectangle 65"/>
            <p:cNvSpPr>
              <a:spLocks noChangeArrowheads="1"/>
            </p:cNvSpPr>
            <p:nvPr/>
          </p:nvSpPr>
          <p:spPr bwMode="auto">
            <a:xfrm>
              <a:off x="3482" y="138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)(</a:t>
              </a:r>
              <a:endParaRPr lang="en-US" dirty="0"/>
            </a:p>
          </p:txBody>
        </p:sp>
        <p:sp>
          <p:nvSpPr>
            <p:cNvPr id="83010" name="Rectangle 66"/>
            <p:cNvSpPr>
              <a:spLocks noChangeArrowheads="1"/>
            </p:cNvSpPr>
            <p:nvPr/>
          </p:nvSpPr>
          <p:spPr bwMode="auto">
            <a:xfrm>
              <a:off x="3611" y="139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011" name="Rectangle 67"/>
            <p:cNvSpPr>
              <a:spLocks noChangeArrowheads="1"/>
            </p:cNvSpPr>
            <p:nvPr/>
          </p:nvSpPr>
          <p:spPr bwMode="auto">
            <a:xfrm>
              <a:off x="3715" y="1396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83012" name="Rectangle 68"/>
            <p:cNvSpPr>
              <a:spLocks noChangeArrowheads="1"/>
            </p:cNvSpPr>
            <p:nvPr/>
          </p:nvSpPr>
          <p:spPr bwMode="auto">
            <a:xfrm>
              <a:off x="3818" y="1383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83013" name="Rectangle 69"/>
            <p:cNvSpPr>
              <a:spLocks noChangeArrowheads="1"/>
            </p:cNvSpPr>
            <p:nvPr/>
          </p:nvSpPr>
          <p:spPr bwMode="auto">
            <a:xfrm>
              <a:off x="3883" y="1383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3014" name="Rectangle 70"/>
            <p:cNvSpPr>
              <a:spLocks noChangeArrowheads="1"/>
            </p:cNvSpPr>
            <p:nvPr/>
          </p:nvSpPr>
          <p:spPr bwMode="auto">
            <a:xfrm>
              <a:off x="3947" y="1396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3015" name="Rectangle 71"/>
            <p:cNvSpPr>
              <a:spLocks noChangeArrowheads="1"/>
            </p:cNvSpPr>
            <p:nvPr/>
          </p:nvSpPr>
          <p:spPr bwMode="auto">
            <a:xfrm>
              <a:off x="4090" y="1396"/>
              <a:ext cx="1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3016" name="Rectangle 72"/>
            <p:cNvSpPr>
              <a:spLocks noChangeArrowheads="1"/>
            </p:cNvSpPr>
            <p:nvPr/>
          </p:nvSpPr>
          <p:spPr bwMode="auto">
            <a:xfrm>
              <a:off x="4245" y="1396"/>
              <a:ext cx="2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Times New Roman" pitchFamily="18" charset="0"/>
                </a:rPr>
                <a:t>¬c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3017" name="Rectangle 73"/>
            <p:cNvSpPr>
              <a:spLocks noChangeArrowheads="1"/>
            </p:cNvSpPr>
            <p:nvPr/>
          </p:nvSpPr>
          <p:spPr bwMode="auto">
            <a:xfrm>
              <a:off x="4439" y="1383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itchFamily="18" charset="0"/>
                </a:rPr>
                <a:t>)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3022" name="Rectangle 78"/>
            <p:cNvSpPr>
              <a:spLocks noChangeArrowheads="1"/>
            </p:cNvSpPr>
            <p:nvPr/>
          </p:nvSpPr>
          <p:spPr bwMode="auto">
            <a:xfrm>
              <a:off x="2912" y="2133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83023" name="Rectangle 79"/>
            <p:cNvSpPr>
              <a:spLocks noChangeArrowheads="1"/>
            </p:cNvSpPr>
            <p:nvPr/>
          </p:nvSpPr>
          <p:spPr bwMode="auto">
            <a:xfrm>
              <a:off x="2977" y="2146"/>
              <a:ext cx="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3024" name="Rectangle 80"/>
            <p:cNvSpPr>
              <a:spLocks noChangeArrowheads="1"/>
            </p:cNvSpPr>
            <p:nvPr/>
          </p:nvSpPr>
          <p:spPr bwMode="auto">
            <a:xfrm>
              <a:off x="3068" y="2133"/>
              <a:ext cx="8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                (</a:t>
              </a:r>
              <a:endParaRPr lang="en-US" dirty="0"/>
            </a:p>
          </p:txBody>
        </p:sp>
        <p:sp>
          <p:nvSpPr>
            <p:cNvPr id="83025" name="Rectangle 81"/>
            <p:cNvSpPr>
              <a:spLocks noChangeArrowheads="1"/>
            </p:cNvSpPr>
            <p:nvPr/>
          </p:nvSpPr>
          <p:spPr bwMode="auto">
            <a:xfrm>
              <a:off x="3947" y="214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¬</a:t>
              </a:r>
              <a:endParaRPr lang="en-US" dirty="0"/>
            </a:p>
          </p:txBody>
        </p:sp>
        <p:sp>
          <p:nvSpPr>
            <p:cNvPr id="83026" name="Rectangle 82"/>
            <p:cNvSpPr>
              <a:spLocks noChangeArrowheads="1"/>
            </p:cNvSpPr>
            <p:nvPr/>
          </p:nvSpPr>
          <p:spPr bwMode="auto">
            <a:xfrm>
              <a:off x="4064" y="2146"/>
              <a:ext cx="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83027" name="Rectangle 83"/>
            <p:cNvSpPr>
              <a:spLocks noChangeArrowheads="1"/>
            </p:cNvSpPr>
            <p:nvPr/>
          </p:nvSpPr>
          <p:spPr bwMode="auto">
            <a:xfrm>
              <a:off x="4142" y="2133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83028" name="Rectangle 84"/>
            <p:cNvSpPr>
              <a:spLocks noChangeArrowheads="1"/>
            </p:cNvSpPr>
            <p:nvPr/>
          </p:nvSpPr>
          <p:spPr bwMode="auto">
            <a:xfrm>
              <a:off x="3482" y="2740"/>
              <a:ext cx="1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( )</a:t>
              </a:r>
              <a:endParaRPr lang="en-US" dirty="0"/>
            </a:p>
          </p:txBody>
        </p:sp>
        <p:sp>
          <p:nvSpPr>
            <p:cNvPr id="83029" name="Line 85"/>
            <p:cNvSpPr>
              <a:spLocks noChangeShapeType="1"/>
            </p:cNvSpPr>
            <p:nvPr/>
          </p:nvSpPr>
          <p:spPr bwMode="auto">
            <a:xfrm>
              <a:off x="2698" y="1630"/>
              <a:ext cx="248" cy="496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30" name="Line 86"/>
            <p:cNvSpPr>
              <a:spLocks noChangeShapeType="1"/>
            </p:cNvSpPr>
            <p:nvPr/>
          </p:nvSpPr>
          <p:spPr bwMode="auto">
            <a:xfrm flipH="1">
              <a:off x="3071" y="1630"/>
              <a:ext cx="248" cy="496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31" name="Line 87"/>
            <p:cNvSpPr>
              <a:spLocks noChangeShapeType="1"/>
            </p:cNvSpPr>
            <p:nvPr/>
          </p:nvSpPr>
          <p:spPr bwMode="auto">
            <a:xfrm flipH="1" flipV="1">
              <a:off x="3816" y="1630"/>
              <a:ext cx="124" cy="496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32" name="Line 88"/>
            <p:cNvSpPr>
              <a:spLocks noChangeShapeType="1"/>
            </p:cNvSpPr>
            <p:nvPr/>
          </p:nvSpPr>
          <p:spPr bwMode="auto">
            <a:xfrm flipH="1">
              <a:off x="4065" y="1630"/>
              <a:ext cx="248" cy="496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33" name="Line 89"/>
            <p:cNvSpPr>
              <a:spLocks noChangeShapeType="1"/>
            </p:cNvSpPr>
            <p:nvPr/>
          </p:nvSpPr>
          <p:spPr bwMode="auto">
            <a:xfrm>
              <a:off x="3071" y="2375"/>
              <a:ext cx="373" cy="372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34" name="Line 90"/>
            <p:cNvSpPr>
              <a:spLocks noChangeShapeType="1"/>
            </p:cNvSpPr>
            <p:nvPr/>
          </p:nvSpPr>
          <p:spPr bwMode="auto">
            <a:xfrm flipH="1">
              <a:off x="3692" y="2375"/>
              <a:ext cx="373" cy="372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64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5717E-6 L -0.11302 -0.0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2782888" y="213360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endParaRPr lang="en-US" dirty="0"/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2954338" y="21542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3098800" y="2154238"/>
            <a:ext cx="249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3344863" y="2154238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3489325" y="2133600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6057" name="Rectangle 41"/>
          <p:cNvSpPr>
            <a:spLocks noChangeArrowheads="1"/>
          </p:cNvSpPr>
          <p:nvPr/>
        </p:nvSpPr>
        <p:spPr bwMode="auto">
          <a:xfrm>
            <a:off x="3673475" y="21542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6058" name="Rectangle 42"/>
          <p:cNvSpPr>
            <a:spLocks noChangeArrowheads="1"/>
          </p:cNvSpPr>
          <p:nvPr/>
        </p:nvSpPr>
        <p:spPr bwMode="auto">
          <a:xfrm>
            <a:off x="3859213" y="2154238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endParaRPr lang="en-US" dirty="0"/>
          </a:p>
        </p:txBody>
      </p:sp>
      <p:sp>
        <p:nvSpPr>
          <p:cNvPr id="86059" name="Rectangle 43"/>
          <p:cNvSpPr>
            <a:spLocks noChangeArrowheads="1"/>
          </p:cNvSpPr>
          <p:nvPr/>
        </p:nvSpPr>
        <p:spPr bwMode="auto">
          <a:xfrm>
            <a:off x="4084638" y="2154238"/>
            <a:ext cx="249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endParaRPr lang="en-US" dirty="0"/>
          </a:p>
        </p:txBody>
      </p:sp>
      <p:sp>
        <p:nvSpPr>
          <p:cNvPr id="86060" name="Rectangle 44"/>
          <p:cNvSpPr>
            <a:spLocks noChangeArrowheads="1"/>
          </p:cNvSpPr>
          <p:nvPr/>
        </p:nvSpPr>
        <p:spPr bwMode="auto">
          <a:xfrm>
            <a:off x="4330700" y="2154238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4475163" y="2133600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6062" name="Rectangle 46"/>
          <p:cNvSpPr>
            <a:spLocks noChangeArrowheads="1"/>
          </p:cNvSpPr>
          <p:nvPr/>
        </p:nvSpPr>
        <p:spPr bwMode="auto">
          <a:xfrm>
            <a:off x="4679950" y="21542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6063" name="Rectangle 47"/>
          <p:cNvSpPr>
            <a:spLocks noChangeArrowheads="1"/>
          </p:cNvSpPr>
          <p:nvPr/>
        </p:nvSpPr>
        <p:spPr bwMode="auto">
          <a:xfrm>
            <a:off x="4845050" y="21542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6064" name="Rectangle 48"/>
          <p:cNvSpPr>
            <a:spLocks noChangeArrowheads="1"/>
          </p:cNvSpPr>
          <p:nvPr/>
        </p:nvSpPr>
        <p:spPr bwMode="auto">
          <a:xfrm>
            <a:off x="5008563" y="2133600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6065" name="Rectangle 49"/>
          <p:cNvSpPr>
            <a:spLocks noChangeArrowheads="1"/>
          </p:cNvSpPr>
          <p:nvPr/>
        </p:nvSpPr>
        <p:spPr bwMode="auto">
          <a:xfrm>
            <a:off x="5111750" y="2133600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5213350" y="21542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5440363" y="2154238"/>
            <a:ext cx="173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6068" name="Rectangle 52"/>
          <p:cNvSpPr>
            <a:spLocks noChangeArrowheads="1"/>
          </p:cNvSpPr>
          <p:nvPr/>
        </p:nvSpPr>
        <p:spPr bwMode="auto">
          <a:xfrm>
            <a:off x="5686425" y="2154238"/>
            <a:ext cx="319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6069" name="Rectangle 53"/>
          <p:cNvSpPr>
            <a:spLocks noChangeArrowheads="1"/>
          </p:cNvSpPr>
          <p:nvPr/>
        </p:nvSpPr>
        <p:spPr bwMode="auto">
          <a:xfrm>
            <a:off x="5994400" y="213360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6070" name="Rectangle 54"/>
          <p:cNvSpPr>
            <a:spLocks noChangeArrowheads="1"/>
          </p:cNvSpPr>
          <p:nvPr/>
        </p:nvSpPr>
        <p:spPr bwMode="auto">
          <a:xfrm>
            <a:off x="3570288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3673475" y="3344863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6072" name="Rectangle 56"/>
          <p:cNvSpPr>
            <a:spLocks noChangeArrowheads="1"/>
          </p:cNvSpPr>
          <p:nvPr/>
        </p:nvSpPr>
        <p:spPr bwMode="auto">
          <a:xfrm>
            <a:off x="3817938" y="332422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86073" name="Rectangle 57"/>
          <p:cNvSpPr>
            <a:spLocks noChangeArrowheads="1"/>
          </p:cNvSpPr>
          <p:nvPr/>
        </p:nvSpPr>
        <p:spPr bwMode="auto">
          <a:xfrm>
            <a:off x="5213350" y="3344863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6074" name="Rectangle 58"/>
          <p:cNvSpPr>
            <a:spLocks noChangeArrowheads="1"/>
          </p:cNvSpPr>
          <p:nvPr/>
        </p:nvSpPr>
        <p:spPr bwMode="auto">
          <a:xfrm>
            <a:off x="5399088" y="3344863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6075" name="Rectangle 59"/>
          <p:cNvSpPr>
            <a:spLocks noChangeArrowheads="1"/>
          </p:cNvSpPr>
          <p:nvPr/>
        </p:nvSpPr>
        <p:spPr bwMode="auto">
          <a:xfrm>
            <a:off x="5522913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6076" name="Rectangle 60"/>
          <p:cNvSpPr>
            <a:spLocks noChangeArrowheads="1"/>
          </p:cNvSpPr>
          <p:nvPr/>
        </p:nvSpPr>
        <p:spPr bwMode="auto">
          <a:xfrm>
            <a:off x="4475163" y="4287838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6077" name="Line 61"/>
          <p:cNvSpPr>
            <a:spLocks noChangeShapeType="1"/>
          </p:cNvSpPr>
          <p:nvPr/>
        </p:nvSpPr>
        <p:spPr bwMode="auto">
          <a:xfrm>
            <a:off x="3230563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78" name="Line 62"/>
          <p:cNvSpPr>
            <a:spLocks noChangeShapeType="1"/>
          </p:cNvSpPr>
          <p:nvPr/>
        </p:nvSpPr>
        <p:spPr bwMode="auto">
          <a:xfrm flipH="1">
            <a:off x="3822700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79" name="Line 63"/>
          <p:cNvSpPr>
            <a:spLocks noChangeShapeType="1"/>
          </p:cNvSpPr>
          <p:nvPr/>
        </p:nvSpPr>
        <p:spPr bwMode="auto">
          <a:xfrm flipH="1" flipV="1">
            <a:off x="5005388" y="2525713"/>
            <a:ext cx="19685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80" name="Line 64"/>
          <p:cNvSpPr>
            <a:spLocks noChangeShapeType="1"/>
          </p:cNvSpPr>
          <p:nvPr/>
        </p:nvSpPr>
        <p:spPr bwMode="auto">
          <a:xfrm flipH="1">
            <a:off x="5400675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81" name="Line 65"/>
          <p:cNvSpPr>
            <a:spLocks noChangeShapeType="1"/>
          </p:cNvSpPr>
          <p:nvPr/>
        </p:nvSpPr>
        <p:spPr bwMode="auto">
          <a:xfrm>
            <a:off x="3822700" y="3708400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082" name="Line 66"/>
          <p:cNvSpPr>
            <a:spLocks noChangeShapeType="1"/>
          </p:cNvSpPr>
          <p:nvPr/>
        </p:nvSpPr>
        <p:spPr bwMode="auto">
          <a:xfrm flipH="1">
            <a:off x="4808538" y="3708400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3005138" y="1239838"/>
            <a:ext cx="1566862" cy="1655762"/>
            <a:chOff x="748" y="1458"/>
            <a:chExt cx="987" cy="1043"/>
          </a:xfrm>
        </p:grpSpPr>
        <p:sp>
          <p:nvSpPr>
            <p:cNvPr id="86096" name="Freeform 80"/>
            <p:cNvSpPr>
              <a:spLocks noEditPoints="1"/>
            </p:cNvSpPr>
            <p:nvPr/>
          </p:nvSpPr>
          <p:spPr bwMode="auto">
            <a:xfrm>
              <a:off x="831" y="1843"/>
              <a:ext cx="165" cy="6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2" y="658"/>
                </a:cxn>
                <a:cxn ang="0">
                  <a:pos x="82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2" y="658"/>
                  </a:moveTo>
                  <a:lnTo>
                    <a:pt x="82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97" name="Freeform 81"/>
            <p:cNvSpPr>
              <a:spLocks/>
            </p:cNvSpPr>
            <p:nvPr/>
          </p:nvSpPr>
          <p:spPr bwMode="auto">
            <a:xfrm>
              <a:off x="748" y="1958"/>
              <a:ext cx="329" cy="428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98" name="Freeform 82"/>
            <p:cNvSpPr>
              <a:spLocks/>
            </p:cNvSpPr>
            <p:nvPr/>
          </p:nvSpPr>
          <p:spPr bwMode="auto">
            <a:xfrm>
              <a:off x="748" y="1958"/>
              <a:ext cx="329" cy="428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99" name="Freeform 83"/>
            <p:cNvSpPr>
              <a:spLocks noEditPoints="1"/>
            </p:cNvSpPr>
            <p:nvPr/>
          </p:nvSpPr>
          <p:spPr bwMode="auto">
            <a:xfrm>
              <a:off x="1488" y="1843"/>
              <a:ext cx="165" cy="6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8"/>
                </a:cxn>
                <a:cxn ang="0">
                  <a:pos x="83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8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0" name="Freeform 84"/>
            <p:cNvSpPr>
              <a:spLocks/>
            </p:cNvSpPr>
            <p:nvPr/>
          </p:nvSpPr>
          <p:spPr bwMode="auto">
            <a:xfrm>
              <a:off x="1406" y="1958"/>
              <a:ext cx="329" cy="428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Freeform 85"/>
            <p:cNvSpPr>
              <a:spLocks/>
            </p:cNvSpPr>
            <p:nvPr/>
          </p:nvSpPr>
          <p:spPr bwMode="auto">
            <a:xfrm>
              <a:off x="1406" y="1958"/>
              <a:ext cx="329" cy="428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2" name="Rectangle 86"/>
            <p:cNvSpPr>
              <a:spLocks noChangeArrowheads="1"/>
            </p:cNvSpPr>
            <p:nvPr/>
          </p:nvSpPr>
          <p:spPr bwMode="auto">
            <a:xfrm>
              <a:off x="755" y="1458"/>
              <a:ext cx="97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b="1" i="1" dirty="0">
                  <a:solidFill>
                    <a:srgbClr val="000000"/>
                  </a:solidFill>
                  <a:latin typeface="Times New Roman" pitchFamily="18" charset="0"/>
                </a:rPr>
                <a:t>a  c     ¬a c</a:t>
              </a:r>
              <a:endParaRPr lang="en-US" dirty="0"/>
            </a:p>
          </p:txBody>
        </p:sp>
        <p:sp>
          <p:nvSpPr>
            <p:cNvPr id="86103" name="Line 87"/>
            <p:cNvSpPr>
              <a:spLocks noChangeShapeType="1"/>
            </p:cNvSpPr>
            <p:nvPr/>
          </p:nvSpPr>
          <p:spPr bwMode="auto">
            <a:xfrm>
              <a:off x="803" y="1679"/>
              <a:ext cx="28" cy="16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Line 88"/>
            <p:cNvSpPr>
              <a:spLocks noChangeShapeType="1"/>
            </p:cNvSpPr>
            <p:nvPr/>
          </p:nvSpPr>
          <p:spPr bwMode="auto">
            <a:xfrm flipV="1">
              <a:off x="996" y="1679"/>
              <a:ext cx="27" cy="16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 flipV="1">
              <a:off x="1488" y="1679"/>
              <a:ext cx="28" cy="16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6" name="Line 90"/>
            <p:cNvSpPr>
              <a:spLocks noChangeShapeType="1"/>
            </p:cNvSpPr>
            <p:nvPr/>
          </p:nvSpPr>
          <p:spPr bwMode="auto">
            <a:xfrm flipV="1">
              <a:off x="1653" y="1679"/>
              <a:ext cx="27" cy="16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2" grpId="0"/>
      <p:bldP spid="86053" grpId="0"/>
      <p:bldP spid="86054" grpId="0"/>
      <p:bldP spid="86055" grpId="0"/>
      <p:bldP spid="86056" grpId="0"/>
      <p:bldP spid="86057" grpId="0"/>
      <p:bldP spid="86058" grpId="0"/>
      <p:bldP spid="86059" grpId="0"/>
      <p:bldP spid="8606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4475163" y="2133600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)(</a:t>
            </a:r>
            <a:endParaRPr lang="en-US" dirty="0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4679950" y="215423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845050" y="21542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en-US" dirty="0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5008563" y="2133600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5105400" y="2133600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213350" y="2154238"/>
            <a:ext cx="15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5440363" y="2154238"/>
            <a:ext cx="173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5686425" y="2154238"/>
            <a:ext cx="319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¬c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5994400" y="213360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3570288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3673475" y="3344863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3817938" y="332422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5213350" y="3344863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5399088" y="3344863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5522913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4475163" y="4287838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3230563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 flipH="1">
            <a:off x="3822700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H="1" flipV="1">
            <a:off x="5005388" y="2525713"/>
            <a:ext cx="19685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 flipH="1">
            <a:off x="5400675" y="2525713"/>
            <a:ext cx="39370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3822700" y="3708400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H="1">
            <a:off x="4808538" y="3708400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89" name="Freeform 49"/>
          <p:cNvSpPr>
            <a:spLocks noEditPoints="1"/>
          </p:cNvSpPr>
          <p:nvPr/>
        </p:nvSpPr>
        <p:spPr bwMode="auto">
          <a:xfrm>
            <a:off x="3686175" y="2989263"/>
            <a:ext cx="260350" cy="10445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4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4" h="658">
                <a:moveTo>
                  <a:pt x="164" y="0"/>
                </a:moveTo>
                <a:lnTo>
                  <a:pt x="164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90" name="Freeform 50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92" name="Freeform 52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93" name="Freeform 53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099" name="Freeform 59"/>
          <p:cNvSpPr>
            <a:spLocks noEditPoints="1"/>
          </p:cNvSpPr>
          <p:nvPr/>
        </p:nvSpPr>
        <p:spPr bwMode="auto">
          <a:xfrm>
            <a:off x="3148013" y="1858963"/>
            <a:ext cx="261937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2" y="658"/>
              </a:cxn>
              <a:cxn ang="0">
                <a:pos x="82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2" y="658"/>
                </a:moveTo>
                <a:lnTo>
                  <a:pt x="82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0" name="Freeform 60"/>
          <p:cNvSpPr>
            <a:spLocks/>
          </p:cNvSpPr>
          <p:nvPr/>
        </p:nvSpPr>
        <p:spPr bwMode="auto">
          <a:xfrm>
            <a:off x="30162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1" name="Freeform 61"/>
          <p:cNvSpPr>
            <a:spLocks/>
          </p:cNvSpPr>
          <p:nvPr/>
        </p:nvSpPr>
        <p:spPr bwMode="auto">
          <a:xfrm>
            <a:off x="30162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2" name="Freeform 62"/>
          <p:cNvSpPr>
            <a:spLocks noEditPoints="1"/>
          </p:cNvSpPr>
          <p:nvPr/>
        </p:nvSpPr>
        <p:spPr bwMode="auto">
          <a:xfrm>
            <a:off x="4191000" y="1858963"/>
            <a:ext cx="261938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3" name="Freeform 63"/>
          <p:cNvSpPr>
            <a:spLocks/>
          </p:cNvSpPr>
          <p:nvPr/>
        </p:nvSpPr>
        <p:spPr bwMode="auto">
          <a:xfrm>
            <a:off x="40608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4" name="Freeform 64"/>
          <p:cNvSpPr>
            <a:spLocks/>
          </p:cNvSpPr>
          <p:nvPr/>
        </p:nvSpPr>
        <p:spPr bwMode="auto">
          <a:xfrm>
            <a:off x="40608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5" name="Rectangle 65"/>
          <p:cNvSpPr>
            <a:spLocks noChangeArrowheads="1"/>
          </p:cNvSpPr>
          <p:nvPr/>
        </p:nvSpPr>
        <p:spPr bwMode="auto">
          <a:xfrm>
            <a:off x="3027363" y="1247775"/>
            <a:ext cx="15414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000000"/>
                </a:solidFill>
                <a:latin typeface="Times New Roman" pitchFamily="18" charset="0"/>
              </a:rPr>
              <a:t>a  c     ¬a c</a:t>
            </a:r>
            <a:endParaRPr lang="en-US" dirty="0"/>
          </a:p>
        </p:txBody>
      </p:sp>
      <p:sp>
        <p:nvSpPr>
          <p:cNvPr id="87106" name="Line 66"/>
          <p:cNvSpPr>
            <a:spLocks noChangeShapeType="1"/>
          </p:cNvSpPr>
          <p:nvPr/>
        </p:nvSpPr>
        <p:spPr bwMode="auto">
          <a:xfrm>
            <a:off x="3103563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7" name="Line 67"/>
          <p:cNvSpPr>
            <a:spLocks noChangeShapeType="1"/>
          </p:cNvSpPr>
          <p:nvPr/>
        </p:nvSpPr>
        <p:spPr bwMode="auto">
          <a:xfrm flipV="1">
            <a:off x="3409950" y="1598613"/>
            <a:ext cx="42863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8" name="Line 68"/>
          <p:cNvSpPr>
            <a:spLocks noChangeShapeType="1"/>
          </p:cNvSpPr>
          <p:nvPr/>
        </p:nvSpPr>
        <p:spPr bwMode="auto">
          <a:xfrm flipV="1">
            <a:off x="4191000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09" name="Line 69"/>
          <p:cNvSpPr>
            <a:spLocks noChangeShapeType="1"/>
          </p:cNvSpPr>
          <p:nvPr/>
        </p:nvSpPr>
        <p:spPr bwMode="auto">
          <a:xfrm flipV="1">
            <a:off x="4452938" y="1598613"/>
            <a:ext cx="42862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10" name="Line 70"/>
          <p:cNvSpPr>
            <a:spLocks noChangeShapeType="1"/>
          </p:cNvSpPr>
          <p:nvPr/>
        </p:nvSpPr>
        <p:spPr bwMode="auto">
          <a:xfrm>
            <a:off x="3278188" y="2903538"/>
            <a:ext cx="407987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7111" name="Line 71"/>
          <p:cNvSpPr>
            <a:spLocks noChangeShapeType="1"/>
          </p:cNvSpPr>
          <p:nvPr/>
        </p:nvSpPr>
        <p:spPr bwMode="auto">
          <a:xfrm flipH="1">
            <a:off x="3946525" y="2903538"/>
            <a:ext cx="376238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6" grpId="0"/>
      <p:bldP spid="87057" grpId="0"/>
      <p:bldP spid="87058" grpId="0"/>
      <p:bldP spid="87059" grpId="0"/>
      <p:bldP spid="87060" grpId="0"/>
      <p:bldP spid="87061" grpId="0"/>
      <p:bldP spid="87062" grpId="0"/>
      <p:bldP spid="87068" grpId="0" animBg="1"/>
      <p:bldP spid="87069" grpId="0" animBg="1"/>
      <p:bldP spid="87071" grpId="0" animBg="1"/>
      <p:bldP spid="87089" grpId="0" animBg="1"/>
      <p:bldP spid="87090" grpId="0" animBg="1"/>
      <p:bldP spid="87091" grpId="0" animBg="1"/>
      <p:bldP spid="87092" grpId="0" animBg="1"/>
      <p:bldP spid="87093" grpId="0" animBg="1"/>
      <p:bldP spid="87110" grpId="0" animBg="1"/>
      <p:bldP spid="871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475163" y="2133600"/>
            <a:ext cx="635000" cy="385763"/>
            <a:chOff x="2819" y="1344"/>
            <a:chExt cx="400" cy="243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2819" y="1344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 (</a:t>
              </a:r>
              <a:endParaRPr lang="en-US" dirty="0"/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2948" y="1344"/>
              <a:ext cx="271" cy="243"/>
              <a:chOff x="2948" y="1344"/>
              <a:chExt cx="271" cy="243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2948" y="1357"/>
                <a:ext cx="200" cy="230"/>
                <a:chOff x="2948" y="1357"/>
                <a:chExt cx="200" cy="230"/>
              </a:xfrm>
            </p:grpSpPr>
            <p:sp>
              <p:nvSpPr>
                <p:cNvPr id="88068" name="Rectangle 4"/>
                <p:cNvSpPr>
                  <a:spLocks noChangeArrowheads="1"/>
                </p:cNvSpPr>
                <p:nvPr/>
              </p:nvSpPr>
              <p:spPr bwMode="auto">
                <a:xfrm>
                  <a:off x="2948" y="1357"/>
                  <a:ext cx="11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¬</a:t>
                  </a:r>
                  <a:endParaRPr lang="en-US" dirty="0"/>
                </a:p>
              </p:txBody>
            </p:sp>
            <p:sp>
              <p:nvSpPr>
                <p:cNvPr id="88069" name="Rectangle 5"/>
                <p:cNvSpPr>
                  <a:spLocks noChangeArrowheads="1"/>
                </p:cNvSpPr>
                <p:nvPr/>
              </p:nvSpPr>
              <p:spPr bwMode="auto">
                <a:xfrm>
                  <a:off x="3052" y="1357"/>
                  <a:ext cx="9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d</a:t>
                  </a:r>
                  <a:endParaRPr lang="en-US" dirty="0"/>
                </a:p>
              </p:txBody>
            </p:sp>
          </p:grpSp>
          <p:sp>
            <p:nvSpPr>
              <p:cNvPr id="88070" name="Rectangle 6"/>
              <p:cNvSpPr>
                <a:spLocks noChangeArrowheads="1"/>
              </p:cNvSpPr>
              <p:nvPr/>
            </p:nvSpPr>
            <p:spPr bwMode="auto">
              <a:xfrm>
                <a:off x="3155" y="1344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</a:rPr>
                  <a:t>)</a:t>
                </a:r>
                <a:endParaRPr lang="en-US" dirty="0"/>
              </a:p>
            </p:txBody>
          </p:sp>
        </p:grpSp>
      </p:grp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570288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en-US" dirty="0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673475" y="3344863"/>
            <a:ext cx="134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817938" y="332422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                (</a:t>
            </a:r>
            <a:endParaRPr lang="en-US" dirty="0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213350" y="3344863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¬</a:t>
            </a:r>
            <a:endParaRPr lang="en-US" dirty="0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399088" y="3344863"/>
            <a:ext cx="134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5522913" y="332422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4475163" y="4287838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H="1" flipV="1">
            <a:off x="5005388" y="2525713"/>
            <a:ext cx="196850" cy="78740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3822700" y="3708400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H="1">
            <a:off x="4808538" y="3708400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89" name="Freeform 25"/>
          <p:cNvSpPr>
            <a:spLocks noEditPoints="1"/>
          </p:cNvSpPr>
          <p:nvPr/>
        </p:nvSpPr>
        <p:spPr bwMode="auto">
          <a:xfrm>
            <a:off x="3686175" y="2989263"/>
            <a:ext cx="260350" cy="10445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4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4" h="658">
                <a:moveTo>
                  <a:pt x="164" y="0"/>
                </a:moveTo>
                <a:lnTo>
                  <a:pt x="164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0" name="Freeform 26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1" name="Freeform 27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2" name="Freeform 28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35560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4" name="Freeform 30"/>
          <p:cNvSpPr>
            <a:spLocks noEditPoints="1"/>
          </p:cNvSpPr>
          <p:nvPr/>
        </p:nvSpPr>
        <p:spPr bwMode="auto">
          <a:xfrm>
            <a:off x="3148013" y="1858963"/>
            <a:ext cx="261937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2" y="658"/>
              </a:cxn>
              <a:cxn ang="0">
                <a:pos x="82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2" y="658"/>
                </a:moveTo>
                <a:lnTo>
                  <a:pt x="82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5" name="Freeform 31"/>
          <p:cNvSpPr>
            <a:spLocks/>
          </p:cNvSpPr>
          <p:nvPr/>
        </p:nvSpPr>
        <p:spPr bwMode="auto">
          <a:xfrm>
            <a:off x="30162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30162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7" name="Freeform 33"/>
          <p:cNvSpPr>
            <a:spLocks noEditPoints="1"/>
          </p:cNvSpPr>
          <p:nvPr/>
        </p:nvSpPr>
        <p:spPr bwMode="auto">
          <a:xfrm>
            <a:off x="4191000" y="1858963"/>
            <a:ext cx="261938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40608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099" name="Freeform 35"/>
          <p:cNvSpPr>
            <a:spLocks/>
          </p:cNvSpPr>
          <p:nvPr/>
        </p:nvSpPr>
        <p:spPr bwMode="auto">
          <a:xfrm>
            <a:off x="40608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3027363" y="1247775"/>
            <a:ext cx="15414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000000"/>
                </a:solidFill>
                <a:latin typeface="Times New Roman" pitchFamily="18" charset="0"/>
              </a:rPr>
              <a:t>a  c     ¬a c</a:t>
            </a:r>
            <a:endParaRPr lang="en-US" dirty="0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>
            <a:off x="3103563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 flipV="1">
            <a:off x="3409950" y="1598613"/>
            <a:ext cx="42863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V="1">
            <a:off x="4191000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 flipV="1">
            <a:off x="4452938" y="1598613"/>
            <a:ext cx="42862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>
            <a:off x="3278188" y="2903538"/>
            <a:ext cx="407987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 flipH="1">
            <a:off x="3946525" y="2903538"/>
            <a:ext cx="376238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51064E-7 L 0.05833 0.17761 " pathEditMode="relative" ptsTypes="AA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/>
      <p:bldP spid="88079" grpId="0"/>
      <p:bldP spid="88080" grpId="0"/>
      <p:bldP spid="88081" grpId="0"/>
      <p:bldP spid="8808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9128" name="AutoShape 40"/>
          <p:cNvSpPr>
            <a:spLocks noChangeAspect="1" noChangeArrowheads="1" noTextEdit="1"/>
          </p:cNvSpPr>
          <p:nvPr/>
        </p:nvSpPr>
        <p:spPr bwMode="auto">
          <a:xfrm>
            <a:off x="393700" y="1179513"/>
            <a:ext cx="42545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0" name="Freeform 42"/>
          <p:cNvSpPr>
            <a:spLocks noEditPoints="1"/>
          </p:cNvSpPr>
          <p:nvPr/>
        </p:nvSpPr>
        <p:spPr bwMode="auto">
          <a:xfrm>
            <a:off x="3698875" y="2989263"/>
            <a:ext cx="260350" cy="10445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4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4" h="658">
                <a:moveTo>
                  <a:pt x="164" y="0"/>
                </a:moveTo>
                <a:lnTo>
                  <a:pt x="164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1" name="Freeform 43"/>
          <p:cNvSpPr>
            <a:spLocks/>
          </p:cNvSpPr>
          <p:nvPr/>
        </p:nvSpPr>
        <p:spPr bwMode="auto">
          <a:xfrm>
            <a:off x="35687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2" name="Freeform 44"/>
          <p:cNvSpPr>
            <a:spLocks/>
          </p:cNvSpPr>
          <p:nvPr/>
        </p:nvSpPr>
        <p:spPr bwMode="auto">
          <a:xfrm>
            <a:off x="3568700" y="31718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4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3" name="Freeform 45"/>
          <p:cNvSpPr>
            <a:spLocks/>
          </p:cNvSpPr>
          <p:nvPr/>
        </p:nvSpPr>
        <p:spPr bwMode="auto">
          <a:xfrm>
            <a:off x="35687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4" name="Freeform 46"/>
          <p:cNvSpPr>
            <a:spLocks/>
          </p:cNvSpPr>
          <p:nvPr/>
        </p:nvSpPr>
        <p:spPr bwMode="auto">
          <a:xfrm>
            <a:off x="3568700" y="3171825"/>
            <a:ext cx="522288" cy="6794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0" y="0"/>
              </a:cxn>
              <a:cxn ang="0">
                <a:pos x="363" y="0"/>
              </a:cxn>
              <a:cxn ang="0">
                <a:pos x="363" y="291"/>
              </a:cxn>
              <a:cxn ang="0">
                <a:pos x="182" y="472"/>
              </a:cxn>
              <a:cxn ang="0">
                <a:pos x="0" y="291"/>
              </a:cxn>
              <a:cxn ang="0">
                <a:pos x="0" y="291"/>
              </a:cxn>
            </a:cxnLst>
            <a:rect l="0" t="0" r="r" b="b"/>
            <a:pathLst>
              <a:path w="363" h="472">
                <a:moveTo>
                  <a:pt x="0" y="291"/>
                </a:moveTo>
                <a:lnTo>
                  <a:pt x="0" y="0"/>
                </a:lnTo>
                <a:lnTo>
                  <a:pt x="363" y="0"/>
                </a:lnTo>
                <a:lnTo>
                  <a:pt x="363" y="291"/>
                </a:lnTo>
                <a:cubicBezTo>
                  <a:pt x="363" y="391"/>
                  <a:pt x="282" y="472"/>
                  <a:pt x="182" y="472"/>
                </a:cubicBezTo>
                <a:cubicBezTo>
                  <a:pt x="82" y="472"/>
                  <a:pt x="0" y="391"/>
                  <a:pt x="0" y="291"/>
                </a:cubicBezTo>
                <a:cubicBezTo>
                  <a:pt x="0" y="291"/>
                  <a:pt x="0" y="291"/>
                  <a:pt x="0" y="291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5" name="Freeform 47"/>
          <p:cNvSpPr>
            <a:spLocks noEditPoints="1"/>
          </p:cNvSpPr>
          <p:nvPr/>
        </p:nvSpPr>
        <p:spPr bwMode="auto">
          <a:xfrm>
            <a:off x="3838575" y="4338638"/>
            <a:ext cx="260350" cy="1042987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4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7"/>
              </a:cxn>
              <a:cxn ang="0">
                <a:pos x="83" y="329"/>
              </a:cxn>
            </a:cxnLst>
            <a:rect l="0" t="0" r="r" b="b"/>
            <a:pathLst>
              <a:path w="164" h="657">
                <a:moveTo>
                  <a:pt x="164" y="0"/>
                </a:moveTo>
                <a:lnTo>
                  <a:pt x="164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7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6" name="Freeform 48"/>
          <p:cNvSpPr>
            <a:spLocks/>
          </p:cNvSpPr>
          <p:nvPr/>
        </p:nvSpPr>
        <p:spPr bwMode="auto">
          <a:xfrm>
            <a:off x="3708400" y="4521200"/>
            <a:ext cx="522288" cy="677863"/>
          </a:xfrm>
          <a:custGeom>
            <a:avLst/>
            <a:gdLst/>
            <a:ahLst/>
            <a:cxnLst>
              <a:cxn ang="0">
                <a:pos x="182" y="471"/>
              </a:cxn>
              <a:cxn ang="0">
                <a:pos x="0" y="141"/>
              </a:cxn>
              <a:cxn ang="0">
                <a:pos x="0" y="141"/>
              </a:cxn>
              <a:cxn ang="0">
                <a:pos x="0" y="0"/>
              </a:cxn>
              <a:cxn ang="0">
                <a:pos x="363" y="0"/>
              </a:cxn>
              <a:cxn ang="0">
                <a:pos x="363" y="141"/>
              </a:cxn>
              <a:cxn ang="0">
                <a:pos x="182" y="471"/>
              </a:cxn>
            </a:cxnLst>
            <a:rect l="0" t="0" r="r" b="b"/>
            <a:pathLst>
              <a:path w="363" h="471">
                <a:moveTo>
                  <a:pt x="182" y="471"/>
                </a:moveTo>
                <a:cubicBezTo>
                  <a:pt x="92" y="415"/>
                  <a:pt x="25" y="292"/>
                  <a:pt x="0" y="141"/>
                </a:cubicBezTo>
                <a:lnTo>
                  <a:pt x="0" y="141"/>
                </a:lnTo>
                <a:lnTo>
                  <a:pt x="0" y="0"/>
                </a:lnTo>
                <a:cubicBezTo>
                  <a:pt x="115" y="87"/>
                  <a:pt x="248" y="87"/>
                  <a:pt x="363" y="0"/>
                </a:cubicBezTo>
                <a:lnTo>
                  <a:pt x="363" y="141"/>
                </a:lnTo>
                <a:cubicBezTo>
                  <a:pt x="339" y="293"/>
                  <a:pt x="271" y="416"/>
                  <a:pt x="182" y="471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7" name="Freeform 49"/>
          <p:cNvSpPr>
            <a:spLocks/>
          </p:cNvSpPr>
          <p:nvPr/>
        </p:nvSpPr>
        <p:spPr bwMode="auto">
          <a:xfrm>
            <a:off x="3708400" y="4521200"/>
            <a:ext cx="522288" cy="677863"/>
          </a:xfrm>
          <a:custGeom>
            <a:avLst/>
            <a:gdLst/>
            <a:ahLst/>
            <a:cxnLst>
              <a:cxn ang="0">
                <a:pos x="182" y="471"/>
              </a:cxn>
              <a:cxn ang="0">
                <a:pos x="0" y="141"/>
              </a:cxn>
              <a:cxn ang="0">
                <a:pos x="0" y="141"/>
              </a:cxn>
              <a:cxn ang="0">
                <a:pos x="0" y="0"/>
              </a:cxn>
              <a:cxn ang="0">
                <a:pos x="363" y="0"/>
              </a:cxn>
              <a:cxn ang="0">
                <a:pos x="363" y="141"/>
              </a:cxn>
              <a:cxn ang="0">
                <a:pos x="182" y="471"/>
              </a:cxn>
            </a:cxnLst>
            <a:rect l="0" t="0" r="r" b="b"/>
            <a:pathLst>
              <a:path w="363" h="471">
                <a:moveTo>
                  <a:pt x="182" y="471"/>
                </a:moveTo>
                <a:cubicBezTo>
                  <a:pt x="92" y="415"/>
                  <a:pt x="25" y="292"/>
                  <a:pt x="0" y="141"/>
                </a:cubicBezTo>
                <a:lnTo>
                  <a:pt x="0" y="141"/>
                </a:lnTo>
                <a:lnTo>
                  <a:pt x="0" y="0"/>
                </a:lnTo>
                <a:cubicBezTo>
                  <a:pt x="115" y="87"/>
                  <a:pt x="248" y="87"/>
                  <a:pt x="363" y="0"/>
                </a:cubicBezTo>
                <a:lnTo>
                  <a:pt x="363" y="141"/>
                </a:lnTo>
                <a:cubicBezTo>
                  <a:pt x="339" y="293"/>
                  <a:pt x="271" y="416"/>
                  <a:pt x="182" y="471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8" name="Freeform 50"/>
          <p:cNvSpPr>
            <a:spLocks/>
          </p:cNvSpPr>
          <p:nvPr/>
        </p:nvSpPr>
        <p:spPr bwMode="auto">
          <a:xfrm>
            <a:off x="3708400" y="4521200"/>
            <a:ext cx="522288" cy="677863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0" y="0"/>
              </a:cxn>
              <a:cxn ang="0">
                <a:pos x="363" y="0"/>
              </a:cxn>
              <a:cxn ang="0">
                <a:pos x="363" y="290"/>
              </a:cxn>
              <a:cxn ang="0">
                <a:pos x="182" y="471"/>
              </a:cxn>
              <a:cxn ang="0">
                <a:pos x="0" y="290"/>
              </a:cxn>
              <a:cxn ang="0">
                <a:pos x="0" y="290"/>
              </a:cxn>
            </a:cxnLst>
            <a:rect l="0" t="0" r="r" b="b"/>
            <a:pathLst>
              <a:path w="363" h="471">
                <a:moveTo>
                  <a:pt x="0" y="290"/>
                </a:moveTo>
                <a:lnTo>
                  <a:pt x="0" y="0"/>
                </a:lnTo>
                <a:lnTo>
                  <a:pt x="363" y="0"/>
                </a:lnTo>
                <a:lnTo>
                  <a:pt x="363" y="290"/>
                </a:lnTo>
                <a:cubicBezTo>
                  <a:pt x="363" y="390"/>
                  <a:pt x="282" y="471"/>
                  <a:pt x="182" y="471"/>
                </a:cubicBezTo>
                <a:cubicBezTo>
                  <a:pt x="81" y="471"/>
                  <a:pt x="0" y="39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9" name="Freeform 51"/>
          <p:cNvSpPr>
            <a:spLocks/>
          </p:cNvSpPr>
          <p:nvPr/>
        </p:nvSpPr>
        <p:spPr bwMode="auto">
          <a:xfrm>
            <a:off x="3708400" y="4521200"/>
            <a:ext cx="522288" cy="677863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0" y="0"/>
              </a:cxn>
              <a:cxn ang="0">
                <a:pos x="363" y="0"/>
              </a:cxn>
              <a:cxn ang="0">
                <a:pos x="363" y="290"/>
              </a:cxn>
              <a:cxn ang="0">
                <a:pos x="182" y="471"/>
              </a:cxn>
              <a:cxn ang="0">
                <a:pos x="0" y="290"/>
              </a:cxn>
              <a:cxn ang="0">
                <a:pos x="0" y="290"/>
              </a:cxn>
            </a:cxnLst>
            <a:rect l="0" t="0" r="r" b="b"/>
            <a:pathLst>
              <a:path w="363" h="471">
                <a:moveTo>
                  <a:pt x="0" y="290"/>
                </a:moveTo>
                <a:lnTo>
                  <a:pt x="0" y="0"/>
                </a:lnTo>
                <a:lnTo>
                  <a:pt x="363" y="0"/>
                </a:lnTo>
                <a:lnTo>
                  <a:pt x="363" y="290"/>
                </a:lnTo>
                <a:cubicBezTo>
                  <a:pt x="363" y="390"/>
                  <a:pt x="282" y="471"/>
                  <a:pt x="182" y="471"/>
                </a:cubicBezTo>
                <a:cubicBezTo>
                  <a:pt x="81" y="471"/>
                  <a:pt x="0" y="39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0" name="Freeform 52"/>
          <p:cNvSpPr>
            <a:spLocks noEditPoints="1"/>
          </p:cNvSpPr>
          <p:nvPr/>
        </p:nvSpPr>
        <p:spPr bwMode="auto">
          <a:xfrm>
            <a:off x="3160713" y="1858963"/>
            <a:ext cx="261937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2" y="658"/>
              </a:cxn>
              <a:cxn ang="0">
                <a:pos x="82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2" y="658"/>
                </a:moveTo>
                <a:lnTo>
                  <a:pt x="82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1" name="Freeform 53"/>
          <p:cNvSpPr>
            <a:spLocks/>
          </p:cNvSpPr>
          <p:nvPr/>
        </p:nvSpPr>
        <p:spPr bwMode="auto">
          <a:xfrm>
            <a:off x="30289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2" name="Freeform 54"/>
          <p:cNvSpPr>
            <a:spLocks/>
          </p:cNvSpPr>
          <p:nvPr/>
        </p:nvSpPr>
        <p:spPr bwMode="auto">
          <a:xfrm>
            <a:off x="3028950" y="2041525"/>
            <a:ext cx="522288" cy="679450"/>
          </a:xfrm>
          <a:custGeom>
            <a:avLst/>
            <a:gdLst/>
            <a:ahLst/>
            <a:cxnLst>
              <a:cxn ang="0">
                <a:pos x="182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2" y="472"/>
              </a:cxn>
            </a:cxnLst>
            <a:rect l="0" t="0" r="r" b="b"/>
            <a:pathLst>
              <a:path w="363" h="472">
                <a:moveTo>
                  <a:pt x="182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2" y="417"/>
                  <a:pt x="182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3" name="Freeform 55"/>
          <p:cNvSpPr>
            <a:spLocks noEditPoints="1"/>
          </p:cNvSpPr>
          <p:nvPr/>
        </p:nvSpPr>
        <p:spPr bwMode="auto">
          <a:xfrm>
            <a:off x="4203700" y="1858963"/>
            <a:ext cx="261938" cy="10445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329"/>
              </a:cxn>
              <a:cxn ang="0">
                <a:pos x="0" y="0"/>
              </a:cxn>
              <a:cxn ang="0">
                <a:pos x="0" y="329"/>
              </a:cxn>
              <a:cxn ang="0">
                <a:pos x="83" y="658"/>
              </a:cxn>
              <a:cxn ang="0">
                <a:pos x="83" y="329"/>
              </a:cxn>
            </a:cxnLst>
            <a:rect l="0" t="0" r="r" b="b"/>
            <a:pathLst>
              <a:path w="165" h="658">
                <a:moveTo>
                  <a:pt x="165" y="0"/>
                </a:moveTo>
                <a:lnTo>
                  <a:pt x="165" y="329"/>
                </a:lnTo>
                <a:moveTo>
                  <a:pt x="0" y="0"/>
                </a:moveTo>
                <a:lnTo>
                  <a:pt x="0" y="329"/>
                </a:lnTo>
                <a:moveTo>
                  <a:pt x="83" y="658"/>
                </a:moveTo>
                <a:lnTo>
                  <a:pt x="83" y="329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4" name="Freeform 56"/>
          <p:cNvSpPr>
            <a:spLocks/>
          </p:cNvSpPr>
          <p:nvPr/>
        </p:nvSpPr>
        <p:spPr bwMode="auto">
          <a:xfrm>
            <a:off x="40735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5" name="Freeform 57"/>
          <p:cNvSpPr>
            <a:spLocks/>
          </p:cNvSpPr>
          <p:nvPr/>
        </p:nvSpPr>
        <p:spPr bwMode="auto">
          <a:xfrm>
            <a:off x="4073525" y="2041525"/>
            <a:ext cx="522288" cy="679450"/>
          </a:xfrm>
          <a:custGeom>
            <a:avLst/>
            <a:gdLst/>
            <a:ahLst/>
            <a:cxnLst>
              <a:cxn ang="0">
                <a:pos x="181" y="472"/>
              </a:cxn>
              <a:cxn ang="0">
                <a:pos x="0" y="142"/>
              </a:cxn>
              <a:cxn ang="0">
                <a:pos x="0" y="142"/>
              </a:cxn>
              <a:cxn ang="0">
                <a:pos x="0" y="0"/>
              </a:cxn>
              <a:cxn ang="0">
                <a:pos x="363" y="0"/>
              </a:cxn>
              <a:cxn ang="0">
                <a:pos x="363" y="0"/>
              </a:cxn>
              <a:cxn ang="0">
                <a:pos x="363" y="142"/>
              </a:cxn>
              <a:cxn ang="0">
                <a:pos x="181" y="472"/>
              </a:cxn>
            </a:cxnLst>
            <a:rect l="0" t="0" r="r" b="b"/>
            <a:pathLst>
              <a:path w="363" h="472">
                <a:moveTo>
                  <a:pt x="181" y="472"/>
                </a:moveTo>
                <a:cubicBezTo>
                  <a:pt x="92" y="416"/>
                  <a:pt x="25" y="293"/>
                  <a:pt x="0" y="142"/>
                </a:cubicBezTo>
                <a:lnTo>
                  <a:pt x="0" y="142"/>
                </a:lnTo>
                <a:lnTo>
                  <a:pt x="0" y="0"/>
                </a:lnTo>
                <a:cubicBezTo>
                  <a:pt x="115" y="88"/>
                  <a:pt x="248" y="88"/>
                  <a:pt x="363" y="0"/>
                </a:cubicBezTo>
                <a:lnTo>
                  <a:pt x="363" y="0"/>
                </a:lnTo>
                <a:lnTo>
                  <a:pt x="363" y="142"/>
                </a:lnTo>
                <a:cubicBezTo>
                  <a:pt x="339" y="293"/>
                  <a:pt x="271" y="417"/>
                  <a:pt x="181" y="472"/>
                </a:cubicBezTo>
                <a:close/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6" name="Rectangle 58"/>
          <p:cNvSpPr>
            <a:spLocks noChangeArrowheads="1"/>
          </p:cNvSpPr>
          <p:nvPr/>
        </p:nvSpPr>
        <p:spPr bwMode="auto">
          <a:xfrm>
            <a:off x="3040063" y="1247775"/>
            <a:ext cx="15414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000000"/>
                </a:solidFill>
                <a:latin typeface="Times New Roman" pitchFamily="18" charset="0"/>
              </a:rPr>
              <a:t>a  c     ¬a c</a:t>
            </a:r>
            <a:endParaRPr lang="en-US" dirty="0"/>
          </a:p>
        </p:txBody>
      </p:sp>
      <p:sp>
        <p:nvSpPr>
          <p:cNvPr id="89147" name="Line 59"/>
          <p:cNvSpPr>
            <a:spLocks noChangeShapeType="1"/>
          </p:cNvSpPr>
          <p:nvPr/>
        </p:nvSpPr>
        <p:spPr bwMode="auto">
          <a:xfrm>
            <a:off x="3116263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8" name="Line 60"/>
          <p:cNvSpPr>
            <a:spLocks noChangeShapeType="1"/>
          </p:cNvSpPr>
          <p:nvPr/>
        </p:nvSpPr>
        <p:spPr bwMode="auto">
          <a:xfrm flipV="1">
            <a:off x="3422650" y="1598613"/>
            <a:ext cx="42863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 flipV="1">
            <a:off x="4203700" y="1598613"/>
            <a:ext cx="44450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0" name="Line 62"/>
          <p:cNvSpPr>
            <a:spLocks noChangeShapeType="1"/>
          </p:cNvSpPr>
          <p:nvPr/>
        </p:nvSpPr>
        <p:spPr bwMode="auto">
          <a:xfrm flipV="1">
            <a:off x="4465638" y="1598613"/>
            <a:ext cx="42862" cy="26035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1" name="Line 63"/>
          <p:cNvSpPr>
            <a:spLocks noChangeShapeType="1"/>
          </p:cNvSpPr>
          <p:nvPr/>
        </p:nvSpPr>
        <p:spPr bwMode="auto">
          <a:xfrm>
            <a:off x="3290888" y="2903538"/>
            <a:ext cx="407987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2" name="Line 64"/>
          <p:cNvSpPr>
            <a:spLocks noChangeShapeType="1"/>
          </p:cNvSpPr>
          <p:nvPr/>
        </p:nvSpPr>
        <p:spPr bwMode="auto">
          <a:xfrm flipH="1">
            <a:off x="3959225" y="2903538"/>
            <a:ext cx="376238" cy="85725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3" name="Rectangle 65"/>
          <p:cNvSpPr>
            <a:spLocks noChangeArrowheads="1"/>
          </p:cNvSpPr>
          <p:nvPr/>
        </p:nvSpPr>
        <p:spPr bwMode="auto">
          <a:xfrm>
            <a:off x="4237038" y="3687763"/>
            <a:ext cx="3794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 i="1" dirty="0">
                <a:solidFill>
                  <a:srgbClr val="000000"/>
                </a:solidFill>
                <a:latin typeface="Times New Roman" pitchFamily="18" charset="0"/>
              </a:rPr>
              <a:t>¬d</a:t>
            </a:r>
            <a:endParaRPr lang="en-US" dirty="0"/>
          </a:p>
        </p:txBody>
      </p:sp>
      <p:sp>
        <p:nvSpPr>
          <p:cNvPr id="89154" name="Freeform 66"/>
          <p:cNvSpPr>
            <a:spLocks noEditPoints="1"/>
          </p:cNvSpPr>
          <p:nvPr/>
        </p:nvSpPr>
        <p:spPr bwMode="auto">
          <a:xfrm>
            <a:off x="3883025" y="5434013"/>
            <a:ext cx="173038" cy="3048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55" y="192"/>
              </a:cxn>
              <a:cxn ang="0">
                <a:pos x="0" y="137"/>
              </a:cxn>
              <a:cxn ang="0">
                <a:pos x="55" y="192"/>
              </a:cxn>
              <a:cxn ang="0">
                <a:pos x="109" y="137"/>
              </a:cxn>
            </a:cxnLst>
            <a:rect l="0" t="0" r="r" b="b"/>
            <a:pathLst>
              <a:path w="109" h="192">
                <a:moveTo>
                  <a:pt x="55" y="0"/>
                </a:moveTo>
                <a:lnTo>
                  <a:pt x="55" y="192"/>
                </a:lnTo>
                <a:moveTo>
                  <a:pt x="0" y="137"/>
                </a:moveTo>
                <a:lnTo>
                  <a:pt x="55" y="192"/>
                </a:lnTo>
                <a:lnTo>
                  <a:pt x="109" y="137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5" name="Line 67"/>
          <p:cNvSpPr>
            <a:spLocks noChangeShapeType="1"/>
          </p:cNvSpPr>
          <p:nvPr/>
        </p:nvSpPr>
        <p:spPr bwMode="auto">
          <a:xfrm>
            <a:off x="3970338" y="5381625"/>
            <a:ext cx="1587" cy="52388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6" name="Line 68"/>
          <p:cNvSpPr>
            <a:spLocks noChangeShapeType="1"/>
          </p:cNvSpPr>
          <p:nvPr/>
        </p:nvSpPr>
        <p:spPr bwMode="auto">
          <a:xfrm>
            <a:off x="3830638" y="4033838"/>
            <a:ext cx="7937" cy="30480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57" name="Line 69"/>
          <p:cNvSpPr>
            <a:spLocks noChangeShapeType="1"/>
          </p:cNvSpPr>
          <p:nvPr/>
        </p:nvSpPr>
        <p:spPr bwMode="auto">
          <a:xfrm flipV="1">
            <a:off x="4098925" y="4076700"/>
            <a:ext cx="236538" cy="261938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68" name="Rectangle 80"/>
          <p:cNvSpPr>
            <a:spLocks noChangeArrowheads="1"/>
          </p:cNvSpPr>
          <p:nvPr/>
        </p:nvSpPr>
        <p:spPr bwMode="auto">
          <a:xfrm>
            <a:off x="4627563" y="4440238"/>
            <a:ext cx="27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 )</a:t>
            </a:r>
            <a:endParaRPr lang="en-US" dirty="0"/>
          </a:p>
        </p:txBody>
      </p:sp>
      <p:sp>
        <p:nvSpPr>
          <p:cNvPr id="89169" name="Line 81"/>
          <p:cNvSpPr>
            <a:spLocks noChangeShapeType="1"/>
          </p:cNvSpPr>
          <p:nvPr/>
        </p:nvSpPr>
        <p:spPr bwMode="auto">
          <a:xfrm>
            <a:off x="3975100" y="3860800"/>
            <a:ext cx="592138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70" name="Line 82"/>
          <p:cNvSpPr>
            <a:spLocks noChangeShapeType="1"/>
          </p:cNvSpPr>
          <p:nvPr/>
        </p:nvSpPr>
        <p:spPr bwMode="auto">
          <a:xfrm flipH="1">
            <a:off x="4960938" y="3860800"/>
            <a:ext cx="592137" cy="590550"/>
          </a:xfrm>
          <a:prstGeom prst="line">
            <a:avLst/>
          </a:prstGeom>
          <a:noFill/>
          <a:ln w="333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5105400" y="3352800"/>
            <a:ext cx="635000" cy="385763"/>
            <a:chOff x="2819" y="1344"/>
            <a:chExt cx="400" cy="243"/>
          </a:xfrm>
        </p:grpSpPr>
        <p:sp>
          <p:nvSpPr>
            <p:cNvPr id="89172" name="Rectangle 84"/>
            <p:cNvSpPr>
              <a:spLocks noChangeArrowheads="1"/>
            </p:cNvSpPr>
            <p:nvPr/>
          </p:nvSpPr>
          <p:spPr bwMode="auto">
            <a:xfrm>
              <a:off x="2819" y="1344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 (</a:t>
              </a:r>
              <a:endParaRPr lang="en-US" dirty="0"/>
            </a:p>
          </p:txBody>
        </p:sp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2948" y="1344"/>
              <a:ext cx="271" cy="243"/>
              <a:chOff x="2948" y="1344"/>
              <a:chExt cx="271" cy="243"/>
            </a:xfrm>
          </p:grpSpPr>
          <p:grpSp>
            <p:nvGrpSpPr>
              <p:cNvPr id="4" name="Group 86"/>
              <p:cNvGrpSpPr>
                <a:grpSpLocks/>
              </p:cNvGrpSpPr>
              <p:nvPr/>
            </p:nvGrpSpPr>
            <p:grpSpPr bwMode="auto">
              <a:xfrm>
                <a:off x="2948" y="1357"/>
                <a:ext cx="200" cy="230"/>
                <a:chOff x="2948" y="1357"/>
                <a:chExt cx="200" cy="230"/>
              </a:xfrm>
            </p:grpSpPr>
            <p:sp>
              <p:nvSpPr>
                <p:cNvPr id="89175" name="Rectangle 87"/>
                <p:cNvSpPr>
                  <a:spLocks noChangeArrowheads="1"/>
                </p:cNvSpPr>
                <p:nvPr/>
              </p:nvSpPr>
              <p:spPr bwMode="auto">
                <a:xfrm>
                  <a:off x="2948" y="1357"/>
                  <a:ext cx="11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¬</a:t>
                  </a:r>
                  <a:endParaRPr lang="en-US" dirty="0"/>
                </a:p>
              </p:txBody>
            </p:sp>
            <p:sp>
              <p:nvSpPr>
                <p:cNvPr id="89176" name="Rectangle 88"/>
                <p:cNvSpPr>
                  <a:spLocks noChangeArrowheads="1"/>
                </p:cNvSpPr>
                <p:nvPr/>
              </p:nvSpPr>
              <p:spPr bwMode="auto">
                <a:xfrm>
                  <a:off x="3052" y="1357"/>
                  <a:ext cx="9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d</a:t>
                  </a:r>
                  <a:endParaRPr lang="en-US" dirty="0"/>
                </a:p>
              </p:txBody>
            </p:sp>
          </p:grpSp>
          <p:sp>
            <p:nvSpPr>
              <p:cNvPr id="89177" name="Rectangle 89"/>
              <p:cNvSpPr>
                <a:spLocks noChangeArrowheads="1"/>
              </p:cNvSpPr>
              <p:nvPr/>
            </p:nvSpPr>
            <p:spPr bwMode="auto">
              <a:xfrm>
                <a:off x="3155" y="1344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</a:rPr>
                  <a:t>)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4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5" grpId="0" animBg="1"/>
      <p:bldP spid="89136" grpId="0" animBg="1"/>
      <p:bldP spid="89137" grpId="0" animBg="1"/>
      <p:bldP spid="89138" grpId="0" animBg="1"/>
      <p:bldP spid="89139" grpId="0" animBg="1"/>
      <p:bldP spid="89153" grpId="0"/>
      <p:bldP spid="89154" grpId="0" animBg="1"/>
      <p:bldP spid="89155" grpId="0" animBg="1"/>
      <p:bldP spid="89156" grpId="0" animBg="1"/>
      <p:bldP spid="89157" grpId="0" animBg="1"/>
      <p:bldP spid="89168" grpId="0"/>
      <p:bldP spid="89169" grpId="0" animBg="1"/>
      <p:bldP spid="8917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b="1" i="1" dirty="0">
                <a:solidFill>
                  <a:schemeClr val="tx1"/>
                </a:solidFill>
              </a:rPr>
              <a:t>I</a:t>
            </a:r>
            <a:r>
              <a:rPr lang="en-US" dirty="0"/>
              <a:t> Example</a:t>
            </a:r>
          </a:p>
        </p:txBody>
      </p:sp>
      <p:sp>
        <p:nvSpPr>
          <p:cNvPr id="89128" name="AutoShape 40"/>
          <p:cNvSpPr>
            <a:spLocks noChangeAspect="1" noChangeArrowheads="1" noTextEdit="1"/>
          </p:cNvSpPr>
          <p:nvPr/>
        </p:nvSpPr>
        <p:spPr bwMode="auto">
          <a:xfrm>
            <a:off x="393700" y="1179513"/>
            <a:ext cx="42545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28950" y="1247775"/>
            <a:ext cx="1587500" cy="4491038"/>
            <a:chOff x="3028950" y="1247775"/>
            <a:chExt cx="1587500" cy="4491038"/>
          </a:xfrm>
        </p:grpSpPr>
        <p:sp>
          <p:nvSpPr>
            <p:cNvPr id="89130" name="Freeform 42"/>
            <p:cNvSpPr>
              <a:spLocks noEditPoints="1"/>
            </p:cNvSpPr>
            <p:nvPr/>
          </p:nvSpPr>
          <p:spPr bwMode="auto">
            <a:xfrm>
              <a:off x="3698875" y="2989263"/>
              <a:ext cx="260350" cy="1044575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8"/>
                </a:cxn>
                <a:cxn ang="0">
                  <a:pos x="83" y="329"/>
                </a:cxn>
              </a:cxnLst>
              <a:rect l="0" t="0" r="r" b="b"/>
              <a:pathLst>
                <a:path w="164" h="658">
                  <a:moveTo>
                    <a:pt x="164" y="0"/>
                  </a:moveTo>
                  <a:lnTo>
                    <a:pt x="164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8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1" name="Freeform 43"/>
            <p:cNvSpPr>
              <a:spLocks/>
            </p:cNvSpPr>
            <p:nvPr/>
          </p:nvSpPr>
          <p:spPr bwMode="auto">
            <a:xfrm>
              <a:off x="3568700" y="3171825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4"/>
                    <a:pt x="272" y="417"/>
                    <a:pt x="182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2" name="Freeform 44"/>
            <p:cNvSpPr>
              <a:spLocks/>
            </p:cNvSpPr>
            <p:nvPr/>
          </p:nvSpPr>
          <p:spPr bwMode="auto">
            <a:xfrm>
              <a:off x="3568700" y="3171825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4"/>
                    <a:pt x="272" y="417"/>
                    <a:pt x="182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3" name="Freeform 45"/>
            <p:cNvSpPr>
              <a:spLocks/>
            </p:cNvSpPr>
            <p:nvPr/>
          </p:nvSpPr>
          <p:spPr bwMode="auto">
            <a:xfrm>
              <a:off x="3568700" y="3171825"/>
              <a:ext cx="522288" cy="6794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1"/>
                </a:cxn>
                <a:cxn ang="0">
                  <a:pos x="182" y="472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363" h="472">
                  <a:moveTo>
                    <a:pt x="0" y="291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1"/>
                  </a:lnTo>
                  <a:cubicBezTo>
                    <a:pt x="363" y="391"/>
                    <a:pt x="282" y="472"/>
                    <a:pt x="182" y="472"/>
                  </a:cubicBezTo>
                  <a:cubicBezTo>
                    <a:pt x="82" y="472"/>
                    <a:pt x="0" y="3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4" name="Freeform 46"/>
            <p:cNvSpPr>
              <a:spLocks/>
            </p:cNvSpPr>
            <p:nvPr/>
          </p:nvSpPr>
          <p:spPr bwMode="auto">
            <a:xfrm>
              <a:off x="3568700" y="3171825"/>
              <a:ext cx="522288" cy="6794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1"/>
                </a:cxn>
                <a:cxn ang="0">
                  <a:pos x="182" y="472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363" h="472">
                  <a:moveTo>
                    <a:pt x="0" y="291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1"/>
                  </a:lnTo>
                  <a:cubicBezTo>
                    <a:pt x="363" y="391"/>
                    <a:pt x="282" y="472"/>
                    <a:pt x="182" y="472"/>
                  </a:cubicBezTo>
                  <a:cubicBezTo>
                    <a:pt x="82" y="472"/>
                    <a:pt x="0" y="3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5" name="Freeform 47"/>
            <p:cNvSpPr>
              <a:spLocks noEditPoints="1"/>
            </p:cNvSpPr>
            <p:nvPr/>
          </p:nvSpPr>
          <p:spPr bwMode="auto">
            <a:xfrm>
              <a:off x="3838575" y="4338638"/>
              <a:ext cx="260350" cy="104298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7"/>
                </a:cxn>
                <a:cxn ang="0">
                  <a:pos x="83" y="329"/>
                </a:cxn>
              </a:cxnLst>
              <a:rect l="0" t="0" r="r" b="b"/>
              <a:pathLst>
                <a:path w="164" h="657">
                  <a:moveTo>
                    <a:pt x="164" y="0"/>
                  </a:moveTo>
                  <a:lnTo>
                    <a:pt x="164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7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6" name="Freeform 48"/>
            <p:cNvSpPr>
              <a:spLocks/>
            </p:cNvSpPr>
            <p:nvPr/>
          </p:nvSpPr>
          <p:spPr bwMode="auto">
            <a:xfrm>
              <a:off x="3708400" y="4521200"/>
              <a:ext cx="522288" cy="677863"/>
            </a:xfrm>
            <a:custGeom>
              <a:avLst/>
              <a:gdLst/>
              <a:ahLst/>
              <a:cxnLst>
                <a:cxn ang="0">
                  <a:pos x="182" y="471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141"/>
                </a:cxn>
                <a:cxn ang="0">
                  <a:pos x="182" y="471"/>
                </a:cxn>
              </a:cxnLst>
              <a:rect l="0" t="0" r="r" b="b"/>
              <a:pathLst>
                <a:path w="363" h="471">
                  <a:moveTo>
                    <a:pt x="182" y="471"/>
                  </a:moveTo>
                  <a:cubicBezTo>
                    <a:pt x="92" y="415"/>
                    <a:pt x="25" y="292"/>
                    <a:pt x="0" y="141"/>
                  </a:cubicBezTo>
                  <a:lnTo>
                    <a:pt x="0" y="141"/>
                  </a:lnTo>
                  <a:lnTo>
                    <a:pt x="0" y="0"/>
                  </a:lnTo>
                  <a:cubicBezTo>
                    <a:pt x="115" y="87"/>
                    <a:pt x="248" y="87"/>
                    <a:pt x="363" y="0"/>
                  </a:cubicBezTo>
                  <a:lnTo>
                    <a:pt x="363" y="141"/>
                  </a:lnTo>
                  <a:cubicBezTo>
                    <a:pt x="339" y="293"/>
                    <a:pt x="271" y="416"/>
                    <a:pt x="182" y="47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7" name="Freeform 49"/>
            <p:cNvSpPr>
              <a:spLocks/>
            </p:cNvSpPr>
            <p:nvPr/>
          </p:nvSpPr>
          <p:spPr bwMode="auto">
            <a:xfrm>
              <a:off x="3708400" y="4521200"/>
              <a:ext cx="522288" cy="677863"/>
            </a:xfrm>
            <a:custGeom>
              <a:avLst/>
              <a:gdLst/>
              <a:ahLst/>
              <a:cxnLst>
                <a:cxn ang="0">
                  <a:pos x="182" y="471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141"/>
                </a:cxn>
                <a:cxn ang="0">
                  <a:pos x="182" y="471"/>
                </a:cxn>
              </a:cxnLst>
              <a:rect l="0" t="0" r="r" b="b"/>
              <a:pathLst>
                <a:path w="363" h="471">
                  <a:moveTo>
                    <a:pt x="182" y="471"/>
                  </a:moveTo>
                  <a:cubicBezTo>
                    <a:pt x="92" y="415"/>
                    <a:pt x="25" y="292"/>
                    <a:pt x="0" y="141"/>
                  </a:cubicBezTo>
                  <a:lnTo>
                    <a:pt x="0" y="141"/>
                  </a:lnTo>
                  <a:lnTo>
                    <a:pt x="0" y="0"/>
                  </a:lnTo>
                  <a:cubicBezTo>
                    <a:pt x="115" y="87"/>
                    <a:pt x="248" y="87"/>
                    <a:pt x="363" y="0"/>
                  </a:cubicBezTo>
                  <a:lnTo>
                    <a:pt x="363" y="141"/>
                  </a:lnTo>
                  <a:cubicBezTo>
                    <a:pt x="339" y="293"/>
                    <a:pt x="271" y="416"/>
                    <a:pt x="182" y="471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8" name="Freeform 50"/>
            <p:cNvSpPr>
              <a:spLocks/>
            </p:cNvSpPr>
            <p:nvPr/>
          </p:nvSpPr>
          <p:spPr bwMode="auto">
            <a:xfrm>
              <a:off x="3708400" y="4521200"/>
              <a:ext cx="522288" cy="67786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0"/>
                </a:cxn>
                <a:cxn ang="0">
                  <a:pos x="182" y="471"/>
                </a:cxn>
                <a:cxn ang="0">
                  <a:pos x="0" y="290"/>
                </a:cxn>
                <a:cxn ang="0">
                  <a:pos x="0" y="290"/>
                </a:cxn>
              </a:cxnLst>
              <a:rect l="0" t="0" r="r" b="b"/>
              <a:pathLst>
                <a:path w="363" h="471">
                  <a:moveTo>
                    <a:pt x="0" y="29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0"/>
                  </a:lnTo>
                  <a:cubicBezTo>
                    <a:pt x="363" y="390"/>
                    <a:pt x="282" y="471"/>
                    <a:pt x="182" y="471"/>
                  </a:cubicBezTo>
                  <a:cubicBezTo>
                    <a:pt x="81" y="471"/>
                    <a:pt x="0" y="390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9" name="Freeform 51"/>
            <p:cNvSpPr>
              <a:spLocks/>
            </p:cNvSpPr>
            <p:nvPr/>
          </p:nvSpPr>
          <p:spPr bwMode="auto">
            <a:xfrm>
              <a:off x="3708400" y="4521200"/>
              <a:ext cx="522288" cy="67786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290"/>
                </a:cxn>
                <a:cxn ang="0">
                  <a:pos x="182" y="471"/>
                </a:cxn>
                <a:cxn ang="0">
                  <a:pos x="0" y="290"/>
                </a:cxn>
                <a:cxn ang="0">
                  <a:pos x="0" y="290"/>
                </a:cxn>
              </a:cxnLst>
              <a:rect l="0" t="0" r="r" b="b"/>
              <a:pathLst>
                <a:path w="363" h="471">
                  <a:moveTo>
                    <a:pt x="0" y="29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290"/>
                  </a:lnTo>
                  <a:cubicBezTo>
                    <a:pt x="363" y="390"/>
                    <a:pt x="282" y="471"/>
                    <a:pt x="182" y="471"/>
                  </a:cubicBezTo>
                  <a:cubicBezTo>
                    <a:pt x="81" y="471"/>
                    <a:pt x="0" y="390"/>
                    <a:pt x="0" y="290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0" name="Freeform 52"/>
            <p:cNvSpPr>
              <a:spLocks noEditPoints="1"/>
            </p:cNvSpPr>
            <p:nvPr/>
          </p:nvSpPr>
          <p:spPr bwMode="auto">
            <a:xfrm>
              <a:off x="3160713" y="1858963"/>
              <a:ext cx="261937" cy="104457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2" y="658"/>
                </a:cxn>
                <a:cxn ang="0">
                  <a:pos x="82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2" y="658"/>
                  </a:moveTo>
                  <a:lnTo>
                    <a:pt x="82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1" name="Freeform 53"/>
            <p:cNvSpPr>
              <a:spLocks/>
            </p:cNvSpPr>
            <p:nvPr/>
          </p:nvSpPr>
          <p:spPr bwMode="auto">
            <a:xfrm>
              <a:off x="3028950" y="2041525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2" name="Freeform 54"/>
            <p:cNvSpPr>
              <a:spLocks/>
            </p:cNvSpPr>
            <p:nvPr/>
          </p:nvSpPr>
          <p:spPr bwMode="auto">
            <a:xfrm>
              <a:off x="3028950" y="2041525"/>
              <a:ext cx="522288" cy="679450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2" y="472"/>
                </a:cxn>
              </a:cxnLst>
              <a:rect l="0" t="0" r="r" b="b"/>
              <a:pathLst>
                <a:path w="363" h="472">
                  <a:moveTo>
                    <a:pt x="182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2" y="417"/>
                    <a:pt x="182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3" name="Freeform 55"/>
            <p:cNvSpPr>
              <a:spLocks noEditPoints="1"/>
            </p:cNvSpPr>
            <p:nvPr/>
          </p:nvSpPr>
          <p:spPr bwMode="auto">
            <a:xfrm>
              <a:off x="4203700" y="1858963"/>
              <a:ext cx="261938" cy="104457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329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83" y="658"/>
                </a:cxn>
                <a:cxn ang="0">
                  <a:pos x="83" y="329"/>
                </a:cxn>
              </a:cxnLst>
              <a:rect l="0" t="0" r="r" b="b"/>
              <a:pathLst>
                <a:path w="165" h="658">
                  <a:moveTo>
                    <a:pt x="165" y="0"/>
                  </a:moveTo>
                  <a:lnTo>
                    <a:pt x="165" y="329"/>
                  </a:lnTo>
                  <a:moveTo>
                    <a:pt x="0" y="0"/>
                  </a:moveTo>
                  <a:lnTo>
                    <a:pt x="0" y="329"/>
                  </a:lnTo>
                  <a:moveTo>
                    <a:pt x="83" y="658"/>
                  </a:moveTo>
                  <a:lnTo>
                    <a:pt x="83" y="32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4" name="Freeform 56"/>
            <p:cNvSpPr>
              <a:spLocks/>
            </p:cNvSpPr>
            <p:nvPr/>
          </p:nvSpPr>
          <p:spPr bwMode="auto">
            <a:xfrm>
              <a:off x="4073525" y="2041525"/>
              <a:ext cx="522288" cy="679450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5" name="Freeform 57"/>
            <p:cNvSpPr>
              <a:spLocks/>
            </p:cNvSpPr>
            <p:nvPr/>
          </p:nvSpPr>
          <p:spPr bwMode="auto">
            <a:xfrm>
              <a:off x="4073525" y="2041525"/>
              <a:ext cx="522288" cy="679450"/>
            </a:xfrm>
            <a:custGeom>
              <a:avLst/>
              <a:gdLst/>
              <a:ahLst/>
              <a:cxnLst>
                <a:cxn ang="0">
                  <a:pos x="181" y="47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363" y="0"/>
                </a:cxn>
                <a:cxn ang="0">
                  <a:pos x="363" y="0"/>
                </a:cxn>
                <a:cxn ang="0">
                  <a:pos x="363" y="142"/>
                </a:cxn>
                <a:cxn ang="0">
                  <a:pos x="181" y="472"/>
                </a:cxn>
              </a:cxnLst>
              <a:rect l="0" t="0" r="r" b="b"/>
              <a:pathLst>
                <a:path w="363" h="472">
                  <a:moveTo>
                    <a:pt x="181" y="472"/>
                  </a:moveTo>
                  <a:cubicBezTo>
                    <a:pt x="92" y="416"/>
                    <a:pt x="25" y="293"/>
                    <a:pt x="0" y="142"/>
                  </a:cubicBezTo>
                  <a:lnTo>
                    <a:pt x="0" y="142"/>
                  </a:lnTo>
                  <a:lnTo>
                    <a:pt x="0" y="0"/>
                  </a:lnTo>
                  <a:cubicBezTo>
                    <a:pt x="115" y="88"/>
                    <a:pt x="248" y="88"/>
                    <a:pt x="363" y="0"/>
                  </a:cubicBezTo>
                  <a:lnTo>
                    <a:pt x="363" y="0"/>
                  </a:lnTo>
                  <a:lnTo>
                    <a:pt x="363" y="142"/>
                  </a:lnTo>
                  <a:cubicBezTo>
                    <a:pt x="339" y="293"/>
                    <a:pt x="271" y="417"/>
                    <a:pt x="181" y="47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6" name="Rectangle 58"/>
            <p:cNvSpPr>
              <a:spLocks noChangeArrowheads="1"/>
            </p:cNvSpPr>
            <p:nvPr/>
          </p:nvSpPr>
          <p:spPr bwMode="auto">
            <a:xfrm>
              <a:off x="3040063" y="1247775"/>
              <a:ext cx="1541462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b="1" i="1" dirty="0">
                  <a:solidFill>
                    <a:srgbClr val="000000"/>
                  </a:solidFill>
                  <a:latin typeface="Times New Roman" pitchFamily="18" charset="0"/>
                </a:rPr>
                <a:t>a  c     ¬a c</a:t>
              </a:r>
              <a:endParaRPr lang="en-US" dirty="0"/>
            </a:p>
          </p:txBody>
        </p:sp>
        <p:sp>
          <p:nvSpPr>
            <p:cNvPr id="89147" name="Line 59"/>
            <p:cNvSpPr>
              <a:spLocks noChangeShapeType="1"/>
            </p:cNvSpPr>
            <p:nvPr/>
          </p:nvSpPr>
          <p:spPr bwMode="auto">
            <a:xfrm>
              <a:off x="3116263" y="1598613"/>
              <a:ext cx="44450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8" name="Line 60"/>
            <p:cNvSpPr>
              <a:spLocks noChangeShapeType="1"/>
            </p:cNvSpPr>
            <p:nvPr/>
          </p:nvSpPr>
          <p:spPr bwMode="auto">
            <a:xfrm flipV="1">
              <a:off x="3422650" y="1598613"/>
              <a:ext cx="42863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49" name="Line 61"/>
            <p:cNvSpPr>
              <a:spLocks noChangeShapeType="1"/>
            </p:cNvSpPr>
            <p:nvPr/>
          </p:nvSpPr>
          <p:spPr bwMode="auto">
            <a:xfrm flipV="1">
              <a:off x="4203700" y="1598613"/>
              <a:ext cx="44450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0" name="Line 62"/>
            <p:cNvSpPr>
              <a:spLocks noChangeShapeType="1"/>
            </p:cNvSpPr>
            <p:nvPr/>
          </p:nvSpPr>
          <p:spPr bwMode="auto">
            <a:xfrm flipV="1">
              <a:off x="4465638" y="1598613"/>
              <a:ext cx="42862" cy="2603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1" name="Line 63"/>
            <p:cNvSpPr>
              <a:spLocks noChangeShapeType="1"/>
            </p:cNvSpPr>
            <p:nvPr/>
          </p:nvSpPr>
          <p:spPr bwMode="auto">
            <a:xfrm>
              <a:off x="3290888" y="2903538"/>
              <a:ext cx="407987" cy="857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2" name="Line 64"/>
            <p:cNvSpPr>
              <a:spLocks noChangeShapeType="1"/>
            </p:cNvSpPr>
            <p:nvPr/>
          </p:nvSpPr>
          <p:spPr bwMode="auto">
            <a:xfrm flipH="1">
              <a:off x="3959225" y="2903538"/>
              <a:ext cx="376238" cy="857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3" name="Rectangle 65"/>
            <p:cNvSpPr>
              <a:spLocks noChangeArrowheads="1"/>
            </p:cNvSpPr>
            <p:nvPr/>
          </p:nvSpPr>
          <p:spPr bwMode="auto">
            <a:xfrm>
              <a:off x="4237038" y="3687763"/>
              <a:ext cx="379412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b="1" i="1" dirty="0">
                  <a:solidFill>
                    <a:srgbClr val="000000"/>
                  </a:solidFill>
                  <a:latin typeface="Times New Roman" pitchFamily="18" charset="0"/>
                </a:rPr>
                <a:t>¬d</a:t>
              </a:r>
              <a:endParaRPr lang="en-US" dirty="0"/>
            </a:p>
          </p:txBody>
        </p:sp>
        <p:sp>
          <p:nvSpPr>
            <p:cNvPr id="89154" name="Freeform 66"/>
            <p:cNvSpPr>
              <a:spLocks noEditPoints="1"/>
            </p:cNvSpPr>
            <p:nvPr/>
          </p:nvSpPr>
          <p:spPr bwMode="auto">
            <a:xfrm>
              <a:off x="3883025" y="5434013"/>
              <a:ext cx="173038" cy="3048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192"/>
                </a:cxn>
                <a:cxn ang="0">
                  <a:pos x="0" y="137"/>
                </a:cxn>
                <a:cxn ang="0">
                  <a:pos x="55" y="192"/>
                </a:cxn>
                <a:cxn ang="0">
                  <a:pos x="109" y="137"/>
                </a:cxn>
              </a:cxnLst>
              <a:rect l="0" t="0" r="r" b="b"/>
              <a:pathLst>
                <a:path w="109" h="192">
                  <a:moveTo>
                    <a:pt x="55" y="0"/>
                  </a:moveTo>
                  <a:lnTo>
                    <a:pt x="55" y="192"/>
                  </a:lnTo>
                  <a:moveTo>
                    <a:pt x="0" y="137"/>
                  </a:moveTo>
                  <a:lnTo>
                    <a:pt x="55" y="192"/>
                  </a:lnTo>
                  <a:lnTo>
                    <a:pt x="109" y="137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5" name="Line 67"/>
            <p:cNvSpPr>
              <a:spLocks noChangeShapeType="1"/>
            </p:cNvSpPr>
            <p:nvPr/>
          </p:nvSpPr>
          <p:spPr bwMode="auto">
            <a:xfrm>
              <a:off x="3970338" y="5381625"/>
              <a:ext cx="1587" cy="523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6" name="Line 68"/>
            <p:cNvSpPr>
              <a:spLocks noChangeShapeType="1"/>
            </p:cNvSpPr>
            <p:nvPr/>
          </p:nvSpPr>
          <p:spPr bwMode="auto">
            <a:xfrm>
              <a:off x="3830638" y="4033838"/>
              <a:ext cx="7937" cy="3048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57" name="Line 69"/>
            <p:cNvSpPr>
              <a:spLocks noChangeShapeType="1"/>
            </p:cNvSpPr>
            <p:nvPr/>
          </p:nvSpPr>
          <p:spPr bwMode="auto">
            <a:xfrm flipV="1">
              <a:off x="4098925" y="4076700"/>
              <a:ext cx="236538" cy="26193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00" y="5710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876800" y="2590800"/>
            <a:ext cx="3200400" cy="2057400"/>
            <a:chOff x="5486400" y="3810000"/>
            <a:chExt cx="3200400" cy="2057400"/>
          </a:xfrm>
        </p:grpSpPr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5486400" y="3810000"/>
              <a:ext cx="3200400" cy="2057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5638800" y="4038600"/>
              <a:ext cx="1295400" cy="1676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5867400" y="4648200"/>
              <a:ext cx="914400" cy="990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7391400" y="4267200"/>
              <a:ext cx="1066800" cy="1371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6096000" y="49530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A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6096000" y="41148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I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7756525" y="472440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9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13473 0.001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51786"/>
              </p:ext>
            </p:extLst>
          </p:nvPr>
        </p:nvGraphicFramePr>
        <p:xfrm>
          <a:off x="1752600" y="1676400"/>
          <a:ext cx="567680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7" name="Visio" r:id="rId3" imgW="3053524" imgH="1967684" progId="Visio.Drawing.11">
                  <p:embed/>
                </p:oleObj>
              </mc:Choice>
              <mc:Fallback>
                <p:oleObj name="Visio" r:id="rId3" imgW="3053524" imgH="19676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67680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562600" y="4343400"/>
            <a:ext cx="19812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6400" y="1752600"/>
            <a:ext cx="19812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62600" y="1752600"/>
            <a:ext cx="1981200" cy="12192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2700" y="38099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1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114947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2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11678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3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3962400"/>
          </a:xfrm>
        </p:spPr>
        <p:txBody>
          <a:bodyPr/>
          <a:lstStyle/>
          <a:p>
            <a:r>
              <a:rPr lang="en-US" sz="2800" dirty="0"/>
              <a:t>Model Checking</a:t>
            </a:r>
            <a:r>
              <a:rPr lang="en-US" sz="2800" baseline="30000" dirty="0"/>
              <a:t>1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Interpolants are used to </a:t>
            </a:r>
            <a:r>
              <a:rPr lang="en-US" sz="2400" dirty="0">
                <a:solidFill>
                  <a:srgbClr val="A50021"/>
                </a:solidFill>
              </a:rPr>
              <a:t>over approximate</a:t>
            </a:r>
            <a:r>
              <a:rPr lang="en-US" sz="2400" dirty="0"/>
              <a:t> the set of reachable states in a transition relation.</a:t>
            </a:r>
          </a:p>
          <a:p>
            <a:r>
              <a:rPr lang="en-US" sz="2800" dirty="0"/>
              <a:t>Functional Dependencies</a:t>
            </a:r>
            <a:r>
              <a:rPr lang="en-US" sz="2800" baseline="30000" dirty="0"/>
              <a:t>2</a:t>
            </a:r>
            <a:endParaRPr lang="en-US" sz="2800" dirty="0"/>
          </a:p>
          <a:p>
            <a:pPr lvl="1"/>
            <a:r>
              <a:rPr lang="en-US" sz="2400" dirty="0"/>
              <a:t>Interpolants are used to generate a </a:t>
            </a:r>
            <a:r>
              <a:rPr lang="en-US" sz="2400" dirty="0">
                <a:solidFill>
                  <a:srgbClr val="A50021"/>
                </a:solidFill>
              </a:rPr>
              <a:t>dependency function</a:t>
            </a:r>
            <a:r>
              <a:rPr lang="en-US" sz="2400" dirty="0"/>
              <a:t> in terms of a specified </a:t>
            </a:r>
            <a:r>
              <a:rPr lang="en-US" sz="2400" dirty="0">
                <a:solidFill>
                  <a:srgbClr val="A50021"/>
                </a:solidFill>
              </a:rPr>
              <a:t>support set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A50021"/>
                </a:solidFill>
              </a:rPr>
              <a:t>size</a:t>
            </a:r>
            <a:r>
              <a:rPr lang="en-US" sz="2400" dirty="0"/>
              <a:t> of the interpolant directly correlates to the </a:t>
            </a:r>
            <a:r>
              <a:rPr lang="en-US" sz="2400" dirty="0">
                <a:solidFill>
                  <a:srgbClr val="A50021"/>
                </a:solidFill>
              </a:rPr>
              <a:t>size</a:t>
            </a:r>
            <a:r>
              <a:rPr lang="en-US" sz="2400" dirty="0"/>
              <a:t> of the circuit implementation.</a:t>
            </a:r>
          </a:p>
          <a:p>
            <a:pPr lvl="1"/>
            <a:endParaRPr lang="en-US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6200" y="4191000"/>
            <a:ext cx="9067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2300" baseline="30000" dirty="0">
                <a:solidFill>
                  <a:schemeClr val="accent2"/>
                </a:solidFill>
              </a:rPr>
              <a:t>1</a:t>
            </a:r>
            <a:r>
              <a:rPr lang="en-US" sz="2300" dirty="0">
                <a:solidFill>
                  <a:schemeClr val="accent2"/>
                </a:solidFill>
              </a:rPr>
              <a:t>(K. L. McMillan. Interpolation and SAT-based model checking. ICCAV, 2003.)</a:t>
            </a:r>
          </a:p>
          <a:p>
            <a:r>
              <a:rPr lang="en-US" sz="2300" baseline="30000" dirty="0">
                <a:solidFill>
                  <a:schemeClr val="accent2"/>
                </a:solidFill>
              </a:rPr>
              <a:t>2</a:t>
            </a:r>
            <a:r>
              <a:rPr lang="en-US" sz="2300" dirty="0">
                <a:solidFill>
                  <a:schemeClr val="accent2"/>
                </a:solidFill>
              </a:rPr>
              <a:t>C.-C. Lee, J.-H. R. Jiang, C.-Y. Huang, and A. Mishchenko. Scalable exploration of functional dependency by interpolation and incremental SAT solving. ICCAD, 2007.</a:t>
            </a:r>
          </a:p>
          <a:p>
            <a:pPr eaLnBrk="1" hangingPunct="1">
              <a:spcBef>
                <a:spcPct val="20000"/>
              </a:spcBef>
              <a:buClr>
                <a:srgbClr val="7A0019"/>
              </a:buClr>
            </a:pPr>
            <a:endParaRPr lang="en-US" sz="23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6750" y="2484438"/>
            <a:ext cx="6877050" cy="2898775"/>
            <a:chOff x="324" y="1469"/>
            <a:chExt cx="4809" cy="1826"/>
          </a:xfrm>
        </p:grpSpPr>
        <p:sp>
          <p:nvSpPr>
            <p:cNvPr id="233477" name="Freeform 3"/>
            <p:cNvSpPr>
              <a:spLocks/>
            </p:cNvSpPr>
            <p:nvPr/>
          </p:nvSpPr>
          <p:spPr bwMode="auto">
            <a:xfrm>
              <a:off x="3506" y="1658"/>
              <a:ext cx="1097" cy="1268"/>
            </a:xfrm>
            <a:custGeom>
              <a:avLst/>
              <a:gdLst>
                <a:gd name="T0" fmla="*/ 0 w 1097"/>
                <a:gd name="T1" fmla="*/ 1268 h 1268"/>
                <a:gd name="T2" fmla="*/ 1097 w 1097"/>
                <a:gd name="T3" fmla="*/ 634 h 1268"/>
                <a:gd name="T4" fmla="*/ 0 w 1097"/>
                <a:gd name="T5" fmla="*/ 0 h 1268"/>
                <a:gd name="T6" fmla="*/ 0 w 1097"/>
                <a:gd name="T7" fmla="*/ 1268 h 1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1268"/>
                <a:gd name="T14" fmla="*/ 1097 w 1097"/>
                <a:gd name="T15" fmla="*/ 1268 h 1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1268">
                  <a:moveTo>
                    <a:pt x="0" y="1268"/>
                  </a:moveTo>
                  <a:lnTo>
                    <a:pt x="1097" y="634"/>
                  </a:lnTo>
                  <a:lnTo>
                    <a:pt x="0" y="0"/>
                  </a:lnTo>
                  <a:lnTo>
                    <a:pt x="0" y="1268"/>
                  </a:lnTo>
                  <a:close/>
                </a:path>
              </a:pathLst>
            </a:custGeom>
            <a:gradFill rotWithShape="1">
              <a:gsLst>
                <a:gs pos="0">
                  <a:srgbClr val="85B685"/>
                </a:gs>
                <a:gs pos="100000">
                  <a:srgbClr val="00660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78" name="Freeform 4"/>
            <p:cNvSpPr>
              <a:spLocks/>
            </p:cNvSpPr>
            <p:nvPr/>
          </p:nvSpPr>
          <p:spPr bwMode="auto">
            <a:xfrm>
              <a:off x="1056" y="1671"/>
              <a:ext cx="1097" cy="1267"/>
            </a:xfrm>
            <a:custGeom>
              <a:avLst/>
              <a:gdLst>
                <a:gd name="T0" fmla="*/ 0 w 1097"/>
                <a:gd name="T1" fmla="*/ 1267 h 1267"/>
                <a:gd name="T2" fmla="*/ 1097 w 1097"/>
                <a:gd name="T3" fmla="*/ 633 h 1267"/>
                <a:gd name="T4" fmla="*/ 0 w 1097"/>
                <a:gd name="T5" fmla="*/ 0 h 1267"/>
                <a:gd name="T6" fmla="*/ 0 w 1097"/>
                <a:gd name="T7" fmla="*/ 1267 h 1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1267"/>
                <a:gd name="T14" fmla="*/ 1097 w 1097"/>
                <a:gd name="T15" fmla="*/ 1267 h 1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1267">
                  <a:moveTo>
                    <a:pt x="0" y="1267"/>
                  </a:moveTo>
                  <a:lnTo>
                    <a:pt x="1097" y="633"/>
                  </a:lnTo>
                  <a:lnTo>
                    <a:pt x="0" y="0"/>
                  </a:lnTo>
                  <a:lnTo>
                    <a:pt x="0" y="1267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79" name="Line 5"/>
            <p:cNvSpPr>
              <a:spLocks noChangeShapeType="1"/>
            </p:cNvSpPr>
            <p:nvPr/>
          </p:nvSpPr>
          <p:spPr bwMode="auto">
            <a:xfrm>
              <a:off x="2153" y="2304"/>
              <a:ext cx="199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0" name="Freeform 6"/>
            <p:cNvSpPr>
              <a:spLocks/>
            </p:cNvSpPr>
            <p:nvPr/>
          </p:nvSpPr>
          <p:spPr bwMode="auto">
            <a:xfrm>
              <a:off x="2297" y="3130"/>
              <a:ext cx="110" cy="165"/>
            </a:xfrm>
            <a:custGeom>
              <a:avLst/>
              <a:gdLst>
                <a:gd name="T0" fmla="*/ 110 w 110"/>
                <a:gd name="T1" fmla="*/ 0 h 165"/>
                <a:gd name="T2" fmla="*/ 55 w 110"/>
                <a:gd name="T3" fmla="*/ 165 h 165"/>
                <a:gd name="T4" fmla="*/ 0 w 110"/>
                <a:gd name="T5" fmla="*/ 0 h 165"/>
                <a:gd name="T6" fmla="*/ 110 w 110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65"/>
                <a:gd name="T14" fmla="*/ 110 w 110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65">
                  <a:moveTo>
                    <a:pt x="110" y="0"/>
                  </a:moveTo>
                  <a:lnTo>
                    <a:pt x="55" y="165"/>
                  </a:ln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81" name="Line 7"/>
            <p:cNvSpPr>
              <a:spLocks noChangeShapeType="1"/>
            </p:cNvSpPr>
            <p:nvPr/>
          </p:nvSpPr>
          <p:spPr bwMode="auto">
            <a:xfrm>
              <a:off x="3356" y="2706"/>
              <a:ext cx="150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2" name="Line 8"/>
            <p:cNvSpPr>
              <a:spLocks noChangeShapeType="1"/>
            </p:cNvSpPr>
            <p:nvPr/>
          </p:nvSpPr>
          <p:spPr bwMode="auto">
            <a:xfrm>
              <a:off x="4599" y="2294"/>
              <a:ext cx="199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3" name="Freeform 9"/>
            <p:cNvSpPr>
              <a:spLocks/>
            </p:cNvSpPr>
            <p:nvPr/>
          </p:nvSpPr>
          <p:spPr bwMode="auto">
            <a:xfrm>
              <a:off x="4773" y="2294"/>
              <a:ext cx="98" cy="835"/>
            </a:xfrm>
            <a:custGeom>
              <a:avLst/>
              <a:gdLst>
                <a:gd name="T0" fmla="*/ 0 w 98"/>
                <a:gd name="T1" fmla="*/ 0 h 835"/>
                <a:gd name="T2" fmla="*/ 98 w 98"/>
                <a:gd name="T3" fmla="*/ 0 h 835"/>
                <a:gd name="T4" fmla="*/ 98 w 98"/>
                <a:gd name="T5" fmla="*/ 835 h 835"/>
                <a:gd name="T6" fmla="*/ 0 60000 65536"/>
                <a:gd name="T7" fmla="*/ 0 60000 65536"/>
                <a:gd name="T8" fmla="*/ 0 60000 65536"/>
                <a:gd name="T9" fmla="*/ 0 w 98"/>
                <a:gd name="T10" fmla="*/ 0 h 835"/>
                <a:gd name="T11" fmla="*/ 98 w 98"/>
                <a:gd name="T12" fmla="*/ 835 h 8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835">
                  <a:moveTo>
                    <a:pt x="0" y="0"/>
                  </a:moveTo>
                  <a:lnTo>
                    <a:pt x="98" y="0"/>
                  </a:lnTo>
                  <a:lnTo>
                    <a:pt x="98" y="835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84" name="Line 10"/>
            <p:cNvSpPr>
              <a:spLocks noChangeShapeType="1"/>
            </p:cNvSpPr>
            <p:nvPr/>
          </p:nvSpPr>
          <p:spPr bwMode="auto">
            <a:xfrm>
              <a:off x="906" y="2696"/>
              <a:ext cx="150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5" name="Oval 11"/>
            <p:cNvSpPr>
              <a:spLocks noChangeArrowheads="1"/>
            </p:cNvSpPr>
            <p:nvPr/>
          </p:nvSpPr>
          <p:spPr bwMode="auto">
            <a:xfrm>
              <a:off x="3549" y="2097"/>
              <a:ext cx="825" cy="383"/>
            </a:xfrm>
            <a:prstGeom prst="ellipse">
              <a:avLst/>
            </a:prstGeom>
            <a:solidFill>
              <a:srgbClr val="FFFF66"/>
            </a:soli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86" name="Freeform 12"/>
            <p:cNvSpPr>
              <a:spLocks/>
            </p:cNvSpPr>
            <p:nvPr/>
          </p:nvSpPr>
          <p:spPr bwMode="auto">
            <a:xfrm>
              <a:off x="751" y="1865"/>
              <a:ext cx="305" cy="13"/>
            </a:xfrm>
            <a:custGeom>
              <a:avLst/>
              <a:gdLst>
                <a:gd name="T0" fmla="*/ 305 w 305"/>
                <a:gd name="T1" fmla="*/ 0 h 13"/>
                <a:gd name="T2" fmla="*/ 305 w 305"/>
                <a:gd name="T3" fmla="*/ 13 h 13"/>
                <a:gd name="T4" fmla="*/ 0 w 305"/>
                <a:gd name="T5" fmla="*/ 13 h 13"/>
                <a:gd name="T6" fmla="*/ 0 60000 65536"/>
                <a:gd name="T7" fmla="*/ 0 60000 65536"/>
                <a:gd name="T8" fmla="*/ 0 60000 65536"/>
                <a:gd name="T9" fmla="*/ 0 w 305"/>
                <a:gd name="T10" fmla="*/ 0 h 13"/>
                <a:gd name="T11" fmla="*/ 305 w 30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13">
                  <a:moveTo>
                    <a:pt x="305" y="0"/>
                  </a:moveTo>
                  <a:lnTo>
                    <a:pt x="305" y="13"/>
                  </a:lnTo>
                  <a:lnTo>
                    <a:pt x="0" y="13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87" name="Line 13"/>
            <p:cNvSpPr>
              <a:spLocks noChangeShapeType="1"/>
            </p:cNvSpPr>
            <p:nvPr/>
          </p:nvSpPr>
          <p:spPr bwMode="auto">
            <a:xfrm flipH="1">
              <a:off x="751" y="2162"/>
              <a:ext cx="305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8" name="Line 14"/>
            <p:cNvSpPr>
              <a:spLocks noChangeShapeType="1"/>
            </p:cNvSpPr>
            <p:nvPr/>
          </p:nvSpPr>
          <p:spPr bwMode="auto">
            <a:xfrm flipH="1">
              <a:off x="751" y="2447"/>
              <a:ext cx="305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89" name="Freeform 15"/>
            <p:cNvSpPr>
              <a:spLocks/>
            </p:cNvSpPr>
            <p:nvPr/>
          </p:nvSpPr>
          <p:spPr bwMode="auto">
            <a:xfrm>
              <a:off x="3506" y="1658"/>
              <a:ext cx="1097" cy="1268"/>
            </a:xfrm>
            <a:custGeom>
              <a:avLst/>
              <a:gdLst>
                <a:gd name="T0" fmla="*/ 0 w 1097"/>
                <a:gd name="T1" fmla="*/ 1268 h 1268"/>
                <a:gd name="T2" fmla="*/ 1097 w 1097"/>
                <a:gd name="T3" fmla="*/ 634 h 1268"/>
                <a:gd name="T4" fmla="*/ 0 w 1097"/>
                <a:gd name="T5" fmla="*/ 0 h 1268"/>
                <a:gd name="T6" fmla="*/ 0 w 1097"/>
                <a:gd name="T7" fmla="*/ 1268 h 1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1268"/>
                <a:gd name="T14" fmla="*/ 1097 w 1097"/>
                <a:gd name="T15" fmla="*/ 1268 h 1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1268">
                  <a:moveTo>
                    <a:pt x="0" y="1268"/>
                  </a:moveTo>
                  <a:lnTo>
                    <a:pt x="1097" y="634"/>
                  </a:lnTo>
                  <a:lnTo>
                    <a:pt x="0" y="0"/>
                  </a:lnTo>
                  <a:lnTo>
                    <a:pt x="0" y="1268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0" name="Freeform 16"/>
            <p:cNvSpPr>
              <a:spLocks/>
            </p:cNvSpPr>
            <p:nvPr/>
          </p:nvSpPr>
          <p:spPr bwMode="auto">
            <a:xfrm>
              <a:off x="3201" y="1853"/>
              <a:ext cx="305" cy="12"/>
            </a:xfrm>
            <a:custGeom>
              <a:avLst/>
              <a:gdLst>
                <a:gd name="T0" fmla="*/ 305 w 305"/>
                <a:gd name="T1" fmla="*/ 0 h 12"/>
                <a:gd name="T2" fmla="*/ 305 w 305"/>
                <a:gd name="T3" fmla="*/ 12 h 12"/>
                <a:gd name="T4" fmla="*/ 0 w 305"/>
                <a:gd name="T5" fmla="*/ 12 h 12"/>
                <a:gd name="T6" fmla="*/ 0 60000 65536"/>
                <a:gd name="T7" fmla="*/ 0 60000 65536"/>
                <a:gd name="T8" fmla="*/ 0 60000 65536"/>
                <a:gd name="T9" fmla="*/ 0 w 305"/>
                <a:gd name="T10" fmla="*/ 0 h 12"/>
                <a:gd name="T11" fmla="*/ 305 w 30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12">
                  <a:moveTo>
                    <a:pt x="305" y="0"/>
                  </a:moveTo>
                  <a:lnTo>
                    <a:pt x="305" y="12"/>
                  </a:lnTo>
                  <a:lnTo>
                    <a:pt x="0" y="12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1" name="Line 17"/>
            <p:cNvSpPr>
              <a:spLocks noChangeShapeType="1"/>
            </p:cNvSpPr>
            <p:nvPr/>
          </p:nvSpPr>
          <p:spPr bwMode="auto">
            <a:xfrm flipH="1">
              <a:off x="3201" y="2149"/>
              <a:ext cx="305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92" name="Line 18"/>
            <p:cNvSpPr>
              <a:spLocks noChangeShapeType="1"/>
            </p:cNvSpPr>
            <p:nvPr/>
          </p:nvSpPr>
          <p:spPr bwMode="auto">
            <a:xfrm flipH="1">
              <a:off x="3201" y="2434"/>
              <a:ext cx="305" cy="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93" name="Line 19"/>
            <p:cNvSpPr>
              <a:spLocks noChangeShapeType="1"/>
            </p:cNvSpPr>
            <p:nvPr/>
          </p:nvSpPr>
          <p:spPr bwMode="auto">
            <a:xfrm>
              <a:off x="2352" y="2304"/>
              <a:ext cx="1" cy="84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94" name="Freeform 20"/>
            <p:cNvSpPr>
              <a:spLocks/>
            </p:cNvSpPr>
            <p:nvPr/>
          </p:nvSpPr>
          <p:spPr bwMode="auto">
            <a:xfrm>
              <a:off x="2352" y="2304"/>
              <a:ext cx="1004" cy="402"/>
            </a:xfrm>
            <a:custGeom>
              <a:avLst/>
              <a:gdLst>
                <a:gd name="T0" fmla="*/ 0 w 1004"/>
                <a:gd name="T1" fmla="*/ 0 h 402"/>
                <a:gd name="T2" fmla="*/ 1004 w 1004"/>
                <a:gd name="T3" fmla="*/ 402 h 402"/>
                <a:gd name="T4" fmla="*/ 0 60000 65536"/>
                <a:gd name="T5" fmla="*/ 0 60000 65536"/>
                <a:gd name="T6" fmla="*/ 0 w 1004"/>
                <a:gd name="T7" fmla="*/ 0 h 402"/>
                <a:gd name="T8" fmla="*/ 1004 w 1004"/>
                <a:gd name="T9" fmla="*/ 402 h 4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4" h="402">
                  <a:moveTo>
                    <a:pt x="0" y="0"/>
                  </a:moveTo>
                  <a:cubicBezTo>
                    <a:pt x="228" y="0"/>
                    <a:pt x="228" y="402"/>
                    <a:pt x="1004" y="402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5" name="Freeform 21"/>
            <p:cNvSpPr>
              <a:spLocks/>
            </p:cNvSpPr>
            <p:nvPr/>
          </p:nvSpPr>
          <p:spPr bwMode="auto">
            <a:xfrm>
              <a:off x="4817" y="3115"/>
              <a:ext cx="109" cy="164"/>
            </a:xfrm>
            <a:custGeom>
              <a:avLst/>
              <a:gdLst>
                <a:gd name="T0" fmla="*/ 109 w 109"/>
                <a:gd name="T1" fmla="*/ 0 h 164"/>
                <a:gd name="T2" fmla="*/ 54 w 109"/>
                <a:gd name="T3" fmla="*/ 164 h 164"/>
                <a:gd name="T4" fmla="*/ 0 w 109"/>
                <a:gd name="T5" fmla="*/ 0 h 164"/>
                <a:gd name="T6" fmla="*/ 109 w 109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64"/>
                <a:gd name="T14" fmla="*/ 109 w 109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64">
                  <a:moveTo>
                    <a:pt x="109" y="0"/>
                  </a:moveTo>
                  <a:lnTo>
                    <a:pt x="54" y="164"/>
                  </a:lnTo>
                  <a:lnTo>
                    <a:pt x="0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6" name="Freeform 22"/>
            <p:cNvSpPr>
              <a:spLocks/>
            </p:cNvSpPr>
            <p:nvPr/>
          </p:nvSpPr>
          <p:spPr bwMode="auto">
            <a:xfrm>
              <a:off x="324" y="1469"/>
              <a:ext cx="4809" cy="1227"/>
            </a:xfrm>
            <a:custGeom>
              <a:avLst/>
              <a:gdLst>
                <a:gd name="T0" fmla="*/ 4773 w 5131"/>
                <a:gd name="T1" fmla="*/ 880 h 1309"/>
                <a:gd name="T2" fmla="*/ 4952 w 5131"/>
                <a:gd name="T3" fmla="*/ 880 h 1309"/>
                <a:gd name="T4" fmla="*/ 5131 w 5131"/>
                <a:gd name="T5" fmla="*/ 701 h 1309"/>
                <a:gd name="T6" fmla="*/ 5131 w 5131"/>
                <a:gd name="T7" fmla="*/ 701 h 1309"/>
                <a:gd name="T8" fmla="*/ 5131 w 5131"/>
                <a:gd name="T9" fmla="*/ 701 h 1309"/>
                <a:gd name="T10" fmla="*/ 5131 w 5131"/>
                <a:gd name="T11" fmla="*/ 325 h 1309"/>
                <a:gd name="T12" fmla="*/ 4806 w 5131"/>
                <a:gd name="T13" fmla="*/ 0 h 1309"/>
                <a:gd name="T14" fmla="*/ 325 w 5131"/>
                <a:gd name="T15" fmla="*/ 0 h 1309"/>
                <a:gd name="T16" fmla="*/ 0 w 5131"/>
                <a:gd name="T17" fmla="*/ 325 h 1309"/>
                <a:gd name="T18" fmla="*/ 0 w 5131"/>
                <a:gd name="T19" fmla="*/ 325 h 1309"/>
                <a:gd name="T20" fmla="*/ 0 w 5131"/>
                <a:gd name="T21" fmla="*/ 999 h 1309"/>
                <a:gd name="T22" fmla="*/ 311 w 5131"/>
                <a:gd name="T23" fmla="*/ 1309 h 1309"/>
                <a:gd name="T24" fmla="*/ 311 w 5131"/>
                <a:gd name="T25" fmla="*/ 1309 h 1309"/>
                <a:gd name="T26" fmla="*/ 621 w 5131"/>
                <a:gd name="T27" fmla="*/ 1309 h 13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31"/>
                <a:gd name="T43" fmla="*/ 0 h 1309"/>
                <a:gd name="T44" fmla="*/ 5131 w 5131"/>
                <a:gd name="T45" fmla="*/ 1309 h 13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31" h="1309">
                  <a:moveTo>
                    <a:pt x="4773" y="880"/>
                  </a:moveTo>
                  <a:lnTo>
                    <a:pt x="4952" y="880"/>
                  </a:lnTo>
                  <a:cubicBezTo>
                    <a:pt x="5051" y="880"/>
                    <a:pt x="5131" y="800"/>
                    <a:pt x="5131" y="701"/>
                  </a:cubicBezTo>
                  <a:cubicBezTo>
                    <a:pt x="5131" y="701"/>
                    <a:pt x="5131" y="701"/>
                    <a:pt x="5131" y="701"/>
                  </a:cubicBezTo>
                  <a:lnTo>
                    <a:pt x="5131" y="325"/>
                  </a:lnTo>
                  <a:cubicBezTo>
                    <a:pt x="5131" y="146"/>
                    <a:pt x="4985" y="0"/>
                    <a:pt x="4806" y="0"/>
                  </a:cubicBezTo>
                  <a:lnTo>
                    <a:pt x="325" y="0"/>
                  </a:lnTo>
                  <a:cubicBezTo>
                    <a:pt x="146" y="0"/>
                    <a:pt x="0" y="146"/>
                    <a:pt x="0" y="325"/>
                  </a:cubicBezTo>
                  <a:lnTo>
                    <a:pt x="0" y="999"/>
                  </a:lnTo>
                  <a:cubicBezTo>
                    <a:pt x="0" y="1170"/>
                    <a:pt x="139" y="1309"/>
                    <a:pt x="311" y="1309"/>
                  </a:cubicBezTo>
                  <a:lnTo>
                    <a:pt x="621" y="1309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7" name="Freeform 23"/>
            <p:cNvSpPr>
              <a:spLocks/>
            </p:cNvSpPr>
            <p:nvPr/>
          </p:nvSpPr>
          <p:spPr bwMode="auto">
            <a:xfrm>
              <a:off x="1056" y="1671"/>
              <a:ext cx="1097" cy="1267"/>
            </a:xfrm>
            <a:custGeom>
              <a:avLst/>
              <a:gdLst>
                <a:gd name="T0" fmla="*/ 0 w 1097"/>
                <a:gd name="T1" fmla="*/ 1267 h 1267"/>
                <a:gd name="T2" fmla="*/ 1097 w 1097"/>
                <a:gd name="T3" fmla="*/ 633 h 1267"/>
                <a:gd name="T4" fmla="*/ 0 w 1097"/>
                <a:gd name="T5" fmla="*/ 0 h 1267"/>
                <a:gd name="T6" fmla="*/ 0 w 1097"/>
                <a:gd name="T7" fmla="*/ 1267 h 1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1267"/>
                <a:gd name="T14" fmla="*/ 1097 w 1097"/>
                <a:gd name="T15" fmla="*/ 1267 h 1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1267">
                  <a:moveTo>
                    <a:pt x="0" y="1267"/>
                  </a:moveTo>
                  <a:lnTo>
                    <a:pt x="1097" y="633"/>
                  </a:lnTo>
                  <a:lnTo>
                    <a:pt x="0" y="0"/>
                  </a:lnTo>
                  <a:lnTo>
                    <a:pt x="0" y="1267"/>
                  </a:lnTo>
                  <a:close/>
                </a:path>
              </a:pathLst>
            </a:custGeom>
            <a:gradFill rotWithShape="1">
              <a:gsLst>
                <a:gs pos="0">
                  <a:srgbClr val="85B685"/>
                </a:gs>
                <a:gs pos="100000">
                  <a:srgbClr val="0066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33498" name="Oval 24"/>
            <p:cNvSpPr>
              <a:spLocks noChangeArrowheads="1"/>
            </p:cNvSpPr>
            <p:nvPr/>
          </p:nvSpPr>
          <p:spPr bwMode="auto">
            <a:xfrm>
              <a:off x="1095" y="2105"/>
              <a:ext cx="825" cy="383"/>
            </a:xfrm>
            <a:prstGeom prst="ellipse">
              <a:avLst/>
            </a:prstGeom>
            <a:solidFill>
              <a:srgbClr val="FFFF66"/>
            </a:soli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en-US" sz="2400" i="1" dirty="0">
                <a:latin typeface="Times New Roman" pitchFamily="18" charset="0"/>
              </a:endParaRPr>
            </a:p>
          </p:txBody>
        </p:sp>
      </p:grpSp>
      <p:sp>
        <p:nvSpPr>
          <p:cNvPr id="777242" name="Text Box 26"/>
          <p:cNvSpPr txBox="1">
            <a:spLocks noChangeArrowheads="1"/>
          </p:cNvSpPr>
          <p:nvPr/>
        </p:nvSpPr>
        <p:spPr bwMode="auto">
          <a:xfrm>
            <a:off x="477838" y="1524000"/>
            <a:ext cx="7589837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6600"/>
                </a:solidFill>
              </a:rPr>
              <a:t>Cyclic Circuit</a:t>
            </a:r>
            <a:r>
              <a:rPr lang="en-US" sz="2400" dirty="0">
                <a:solidFill>
                  <a:srgbClr val="0066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2</a:t>
            </a:r>
            <a:r>
              <a:rPr lang="en-US" sz="2400" dirty="0"/>
              <a:t> functions,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variables,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fan-in 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 gates.</a:t>
            </a:r>
          </a:p>
        </p:txBody>
      </p:sp>
      <p:graphicFrame>
        <p:nvGraphicFramePr>
          <p:cNvPr id="777243" name="Object 2"/>
          <p:cNvGraphicFramePr>
            <a:graphicFrameLocks/>
          </p:cNvGraphicFramePr>
          <p:nvPr/>
        </p:nvGraphicFramePr>
        <p:xfrm>
          <a:off x="1828800" y="3505200"/>
          <a:ext cx="11318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2" name="Visio" r:id="rId3" imgW="474574" imgH="222504" progId="Visio.Drawing.11">
                  <p:embed/>
                </p:oleObj>
              </mc:Choice>
              <mc:Fallback>
                <p:oleObj name="Visio" r:id="rId3" imgW="474574" imgH="222504" progId="Visio.Drawing.11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1318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2" name="Oval 28"/>
          <p:cNvSpPr>
            <a:spLocks noChangeArrowheads="1"/>
          </p:cNvSpPr>
          <p:nvPr/>
        </p:nvSpPr>
        <p:spPr bwMode="auto">
          <a:xfrm>
            <a:off x="2286000" y="7010400"/>
            <a:ext cx="914400" cy="9144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en-US" sz="2400" i="1" dirty="0">
              <a:latin typeface="Times New Roman" pitchFamily="18" charset="0"/>
            </a:endParaRPr>
          </a:p>
        </p:txBody>
      </p:sp>
      <p:graphicFrame>
        <p:nvGraphicFramePr>
          <p:cNvPr id="777245" name="Object 3"/>
          <p:cNvGraphicFramePr>
            <a:graphicFrameLocks/>
          </p:cNvGraphicFramePr>
          <p:nvPr/>
        </p:nvGraphicFramePr>
        <p:xfrm>
          <a:off x="5334000" y="3505200"/>
          <a:ext cx="1143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3" name="Visio" r:id="rId5" imgW="478841" imgH="222504" progId="Visio.Drawing.11">
                  <p:embed/>
                </p:oleObj>
              </mc:Choice>
              <mc:Fallback>
                <p:oleObj name="Visio" r:id="rId5" imgW="478841" imgH="222504" progId="Visio.Drawing.11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05200"/>
                        <a:ext cx="1143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C3C3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46" name="Object 4"/>
          <p:cNvGraphicFramePr>
            <a:graphicFrameLocks/>
          </p:cNvGraphicFramePr>
          <p:nvPr/>
        </p:nvGraphicFramePr>
        <p:xfrm>
          <a:off x="2590800" y="5372100"/>
          <a:ext cx="1828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4" name="Visio" r:id="rId7" imgW="754990" imgH="207874" progId="Visio.Drawing.11">
                  <p:embed/>
                </p:oleObj>
              </mc:Choice>
              <mc:Fallback>
                <p:oleObj name="Visio" r:id="rId7" imgW="754990" imgH="207874" progId="Visio.Drawing.11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72100"/>
                        <a:ext cx="1828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C3C3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47" name="Object 5"/>
          <p:cNvGraphicFramePr>
            <a:graphicFrameLocks/>
          </p:cNvGraphicFramePr>
          <p:nvPr/>
        </p:nvGraphicFramePr>
        <p:xfrm>
          <a:off x="6178550" y="5373688"/>
          <a:ext cx="17462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5" name="Visio" r:id="rId9" imgW="698906" imgH="197815" progId="Visio.Drawing.11">
                  <p:embed/>
                </p:oleObj>
              </mc:Choice>
              <mc:Fallback>
                <p:oleObj name="Visio" r:id="rId9" imgW="698906" imgH="197815" progId="Visio.Drawing.11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5373688"/>
                        <a:ext cx="17462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C3C3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7248" name="Text Box 32"/>
          <p:cNvSpPr txBox="1">
            <a:spLocks noChangeArrowheads="1"/>
          </p:cNvSpPr>
          <p:nvPr/>
        </p:nvSpPr>
        <p:spPr bwMode="auto">
          <a:xfrm>
            <a:off x="928688" y="2820988"/>
            <a:ext cx="34925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a</a:t>
            </a:r>
          </a:p>
        </p:txBody>
      </p:sp>
      <p:sp>
        <p:nvSpPr>
          <p:cNvPr id="777249" name="Text Box 33"/>
          <p:cNvSpPr txBox="1">
            <a:spLocks noChangeArrowheads="1"/>
          </p:cNvSpPr>
          <p:nvPr/>
        </p:nvSpPr>
        <p:spPr bwMode="auto">
          <a:xfrm>
            <a:off x="928688" y="3300413"/>
            <a:ext cx="34925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b</a:t>
            </a:r>
          </a:p>
        </p:txBody>
      </p:sp>
      <p:sp>
        <p:nvSpPr>
          <p:cNvPr id="777250" name="Text Box 34"/>
          <p:cNvSpPr txBox="1">
            <a:spLocks noChangeArrowheads="1"/>
          </p:cNvSpPr>
          <p:nvPr/>
        </p:nvSpPr>
        <p:spPr bwMode="auto">
          <a:xfrm>
            <a:off x="928688" y="3725863"/>
            <a:ext cx="3302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c</a:t>
            </a:r>
          </a:p>
        </p:txBody>
      </p: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4495800" y="2820988"/>
            <a:ext cx="3302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c</a:t>
            </a:r>
          </a:p>
        </p:txBody>
      </p:sp>
      <p:sp>
        <p:nvSpPr>
          <p:cNvPr id="777252" name="Text Box 36"/>
          <p:cNvSpPr txBox="1">
            <a:spLocks noChangeArrowheads="1"/>
          </p:cNvSpPr>
          <p:nvPr/>
        </p:nvSpPr>
        <p:spPr bwMode="auto">
          <a:xfrm>
            <a:off x="4495800" y="3300413"/>
            <a:ext cx="34925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d</a:t>
            </a:r>
          </a:p>
        </p:txBody>
      </p:sp>
      <p:sp>
        <p:nvSpPr>
          <p:cNvPr id="777253" name="Text Box 37"/>
          <p:cNvSpPr txBox="1">
            <a:spLocks noChangeArrowheads="1"/>
          </p:cNvSpPr>
          <p:nvPr/>
        </p:nvSpPr>
        <p:spPr bwMode="auto">
          <a:xfrm>
            <a:off x="4495800" y="3725863"/>
            <a:ext cx="3302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 dirty="0">
                <a:latin typeface="Times New Roman" pitchFamily="18" charset="0"/>
              </a:rPr>
              <a:t>e</a:t>
            </a:r>
          </a:p>
        </p:txBody>
      </p:sp>
      <p:sp>
        <p:nvSpPr>
          <p:cNvPr id="777254" name="Text Box 38"/>
          <p:cNvSpPr txBox="1">
            <a:spLocks noChangeArrowheads="1"/>
          </p:cNvSpPr>
          <p:nvPr/>
        </p:nvSpPr>
        <p:spPr bwMode="auto">
          <a:xfrm>
            <a:off x="571500" y="6019800"/>
            <a:ext cx="5503863" cy="457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6600"/>
                </a:solidFill>
              </a:rPr>
              <a:t>Acyclic Circuit</a:t>
            </a:r>
            <a:r>
              <a:rPr lang="en-US" sz="2400" dirty="0">
                <a:solidFill>
                  <a:srgbClr val="006600"/>
                </a:solidFill>
              </a:rPr>
              <a:t>:</a:t>
            </a:r>
            <a:r>
              <a:rPr lang="en-US" sz="2400" dirty="0"/>
              <a:t> at least </a:t>
            </a:r>
            <a:r>
              <a:rPr lang="en-US" sz="2400" dirty="0">
                <a:solidFill>
                  <a:srgbClr val="FF0000"/>
                </a:solidFill>
              </a:rPr>
              <a:t>3 </a:t>
            </a:r>
            <a:r>
              <a:rPr lang="en-US" sz="2400" dirty="0"/>
              <a:t>fan-in </a:t>
            </a:r>
            <a:r>
              <a:rPr lang="en-US" sz="2400" dirty="0">
                <a:solidFill>
                  <a:srgbClr val="FF0000"/>
                </a:solidFill>
              </a:rPr>
              <a:t>4 </a:t>
            </a:r>
            <a:r>
              <a:rPr lang="en-US" sz="2400" dirty="0"/>
              <a:t>gates.</a:t>
            </a:r>
          </a:p>
        </p:txBody>
      </p:sp>
      <p:graphicFrame>
        <p:nvGraphicFramePr>
          <p:cNvPr id="233513" name="Object 41"/>
          <p:cNvGraphicFramePr>
            <a:graphicFrameLocks noGrp="1" noChangeAspect="1"/>
          </p:cNvGraphicFramePr>
          <p:nvPr>
            <p:ph/>
          </p:nvPr>
        </p:nvGraphicFramePr>
        <p:xfrm>
          <a:off x="7772400" y="2209800"/>
          <a:ext cx="119221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6" name="Visio" r:id="rId11" imgW="501015" imgH="1217295" progId="Visio.Drawing.11">
                  <p:embed/>
                </p:oleObj>
              </mc:Choice>
              <mc:Fallback>
                <p:oleObj name="Visio" r:id="rId11" imgW="501015" imgH="1217295" progId="Visio.Drawing.11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09800"/>
                        <a:ext cx="119221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Cyclic Combinational Circuits</a:t>
            </a:r>
            <a:endParaRPr lang="en-US" sz="4000" dirty="0">
              <a:solidFill>
                <a:srgbClr val="7A00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42" grpId="0"/>
      <p:bldP spid="777248" grpId="0"/>
      <p:bldP spid="777249" grpId="0"/>
      <p:bldP spid="777250" grpId="0"/>
      <p:bldP spid="777251" grpId="0"/>
      <p:bldP spid="777252" grpId="0"/>
      <p:bldP spid="777253" grpId="0"/>
      <p:bldP spid="77725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200" dirty="0"/>
              <a:t>How can one make a cyclic circuit?</a:t>
            </a:r>
          </a:p>
        </p:txBody>
      </p:sp>
      <p:graphicFrame>
        <p:nvGraphicFramePr>
          <p:cNvPr id="2211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676400"/>
          <a:ext cx="26606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4" name="Visio" r:id="rId3" imgW="1956816" imgH="2615946" progId="Visio.Drawing.11">
                  <p:embed/>
                </p:oleObj>
              </mc:Choice>
              <mc:Fallback>
                <p:oleObj name="Visio" r:id="rId3" imgW="1956816" imgH="2615946" progId="Visio.Drawing.11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66065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1752600"/>
          <a:ext cx="38862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5" name="Visio" r:id="rId5" imgW="2879979" imgH="2579751" progId="Visio.Drawing.11">
                  <p:embed/>
                </p:oleObj>
              </mc:Choice>
              <mc:Fallback>
                <p:oleObj name="Visio" r:id="rId5" imgW="2879979" imgH="2579751" progId="Visio.Drawing.11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3886200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048000" y="3505200"/>
            <a:ext cx="685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5715000" y="3505200"/>
            <a:ext cx="685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2119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1200" y="2070100"/>
          <a:ext cx="320357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6" name="Visio" r:id="rId7" imgW="1452753" imgH="1203198" progId="Visio.Drawing.11">
                  <p:embed/>
                </p:oleObj>
              </mc:Choice>
              <mc:Fallback>
                <p:oleObj name="Visio" r:id="rId7" imgW="1452753" imgH="1203198" progId="Visio.Drawing.11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70100"/>
                        <a:ext cx="320357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28600" y="5348288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Consider </a:t>
            </a:r>
            <a:r>
              <a:rPr lang="en-US" dirty="0"/>
              <a:t>some acyclic circuit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581400" y="5334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Pick support variables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6324600" y="5334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Pick target support sets in a cyclic fashion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nimBg="1"/>
      <p:bldP spid="221193" grpId="0"/>
      <p:bldP spid="22119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wrong with the old approach?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Old </a:t>
            </a:r>
            <a:r>
              <a:rPr lang="en-US" sz="2800" dirty="0"/>
              <a:t>method uses </a:t>
            </a:r>
            <a:r>
              <a:rPr lang="en-US" sz="2800" dirty="0">
                <a:solidFill>
                  <a:srgbClr val="7A0019"/>
                </a:solidFill>
              </a:rPr>
              <a:t>BDDs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These </a:t>
            </a:r>
            <a:r>
              <a:rPr lang="en-US" sz="2400" dirty="0">
                <a:solidFill>
                  <a:srgbClr val="7A0019"/>
                </a:solidFill>
              </a:rPr>
              <a:t>do not scale well </a:t>
            </a:r>
            <a:r>
              <a:rPr lang="en-US" sz="2400" dirty="0"/>
              <a:t>with </a:t>
            </a:r>
            <a:r>
              <a:rPr lang="en-US" sz="2400" dirty="0" smtClean="0"/>
              <a:t>circuit size.</a:t>
            </a:r>
            <a:endParaRPr lang="en-US" sz="2400" dirty="0"/>
          </a:p>
          <a:p>
            <a:r>
              <a:rPr lang="en-US" sz="2800" dirty="0"/>
              <a:t>Old method for functional dependencies relies on </a:t>
            </a:r>
            <a:r>
              <a:rPr lang="en-US" sz="2800" dirty="0">
                <a:solidFill>
                  <a:srgbClr val="7A0019"/>
                </a:solidFill>
              </a:rPr>
              <a:t>algebraic manipulation</a:t>
            </a:r>
            <a:r>
              <a:rPr lang="en-US" sz="2800" dirty="0"/>
              <a:t>.</a:t>
            </a:r>
          </a:p>
          <a:p>
            <a:pPr lvl="1"/>
            <a:r>
              <a:rPr lang="en-US" sz="2400" dirty="0" smtClean="0"/>
              <a:t>Also </a:t>
            </a:r>
            <a:r>
              <a:rPr lang="en-US" sz="2400" dirty="0" smtClean="0">
                <a:solidFill>
                  <a:srgbClr val="7A0019"/>
                </a:solidFill>
              </a:rPr>
              <a:t>does </a:t>
            </a:r>
            <a:r>
              <a:rPr lang="en-US" sz="2400" dirty="0">
                <a:solidFill>
                  <a:srgbClr val="7A0019"/>
                </a:solidFill>
              </a:rPr>
              <a:t>not scale well </a:t>
            </a:r>
            <a:r>
              <a:rPr lang="en-US" sz="2400" dirty="0" smtClean="0"/>
              <a:t>with circuit size.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better with the new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Uses </a:t>
            </a:r>
            <a:r>
              <a:rPr lang="en-US" sz="2800" dirty="0">
                <a:solidFill>
                  <a:srgbClr val="7A0019"/>
                </a:solidFill>
              </a:rPr>
              <a:t>SAT-based</a:t>
            </a:r>
            <a:r>
              <a:rPr lang="en-US" sz="2800" dirty="0"/>
              <a:t> method for functional dependency.</a:t>
            </a:r>
          </a:p>
          <a:p>
            <a:r>
              <a:rPr lang="en-US" sz="2800" dirty="0"/>
              <a:t>SAT-based cyclic analysis </a:t>
            </a:r>
            <a:r>
              <a:rPr lang="en-US" sz="2800" dirty="0">
                <a:solidFill>
                  <a:srgbClr val="7A0019"/>
                </a:solidFill>
              </a:rPr>
              <a:t>during synthesis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This </a:t>
            </a:r>
            <a:r>
              <a:rPr lang="en-US" sz="2400" dirty="0">
                <a:solidFill>
                  <a:srgbClr val="7A0019"/>
                </a:solidFill>
              </a:rPr>
              <a:t>scales better </a:t>
            </a:r>
            <a:r>
              <a:rPr lang="en-US" sz="2400" dirty="0"/>
              <a:t>for larger </a:t>
            </a:r>
            <a:r>
              <a:rPr lang="en-US" sz="2400" dirty="0" smtClean="0"/>
              <a:t>circuits.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371600" y="31242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0292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371600" y="22098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371600" y="26670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45720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371600" y="36576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5562600"/>
            <a:ext cx="12954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715682"/>
              </p:ext>
            </p:extLst>
          </p:nvPr>
        </p:nvGraphicFramePr>
        <p:xfrm>
          <a:off x="1600200" y="2046233"/>
          <a:ext cx="1790700" cy="206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3" name="Visio" r:id="rId3" imgW="1105281" imgH="1275945" progId="Visio.Drawing.11">
                  <p:embed/>
                </p:oleObj>
              </mc:Choice>
              <mc:Fallback>
                <p:oleObj name="Visio" r:id="rId3" imgW="1105281" imgH="127594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46233"/>
                        <a:ext cx="1790700" cy="2068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6934"/>
              </p:ext>
            </p:extLst>
          </p:nvPr>
        </p:nvGraphicFramePr>
        <p:xfrm>
          <a:off x="5334000" y="1905000"/>
          <a:ext cx="273676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4" name="Visio" r:id="rId5" imgW="2104834" imgH="1464528" progId="Visio.Drawing.11">
                  <p:embed/>
                </p:oleObj>
              </mc:Choice>
              <mc:Fallback>
                <p:oleObj name="Visio" r:id="rId5" imgW="2104834" imgH="146452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73676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5187243"/>
            <a:ext cx="6372226" cy="4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 bwMode="auto">
          <a:xfrm>
            <a:off x="3657600" y="2590801"/>
            <a:ext cx="1676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8049033">
            <a:off x="4432805" y="4133355"/>
            <a:ext cx="1676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3213331">
            <a:off x="2692973" y="4091076"/>
            <a:ext cx="1676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dirty="0" smtClean="0"/>
              <a:t>Theme: Synthesis +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12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Two functions of three variables. </a:t>
            </a:r>
          </a:p>
          <a:p>
            <a:r>
              <a:rPr lang="en-US" dirty="0" smtClean="0"/>
              <a:t>For every assignment of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, there is a unique value for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This is necessary and sufficient to express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terms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51460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124200" y="2819400"/>
          <a:ext cx="1508760" cy="2381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dirty="0"/>
              <a:t>Functional Dependency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305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C.-C. Lee, J.-H. R. Jiang, C.-Y. Huang, and A. Mishchenko, “Scalable exploration of functional dependency by interpolation and incremental SAT solving”, ICCAD ‘07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3810000" y="34290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If SAT, the dependency function </a:t>
            </a:r>
            <a:r>
              <a:rPr lang="en-US" sz="2800" b="1" i="1" dirty="0">
                <a:latin typeface="Times New Roman" pitchFamily="18" charset="0"/>
              </a:rPr>
              <a:t>h</a:t>
            </a:r>
            <a:r>
              <a:rPr lang="en-US" sz="2800" dirty="0"/>
              <a:t> does not exist.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If UNSAT, Craig Interpolation can be used to derive an expression for </a:t>
            </a:r>
            <a:r>
              <a:rPr lang="en-US" sz="2800" b="1" i="1" dirty="0">
                <a:latin typeface="Times New Roman" pitchFamily="18" charset="0"/>
              </a:rPr>
              <a:t>h.</a:t>
            </a:r>
          </a:p>
        </p:txBody>
      </p:sp>
      <p:graphicFrame>
        <p:nvGraphicFramePr>
          <p:cNvPr id="22631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2057400"/>
          <a:ext cx="368458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1" name="Visio" r:id="rId3" imgW="2674239" imgH="3431286" progId="Visio.Drawing.11">
                  <p:embed/>
                </p:oleObj>
              </mc:Choice>
              <mc:Fallback>
                <p:oleObj name="Visio" r:id="rId3" imgW="2674239" imgH="3431286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3684588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3505200" y="2184400"/>
            <a:ext cx="51054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Tells us if </a:t>
            </a:r>
            <a:r>
              <a:rPr lang="en-US" sz="2400" b="1" i="1" dirty="0">
                <a:latin typeface="Times New Roman" pitchFamily="18" charset="0"/>
              </a:rPr>
              <a:t>f</a:t>
            </a:r>
            <a:r>
              <a:rPr lang="en-US" sz="2400" b="1" baseline="-25000" dirty="0">
                <a:latin typeface="Times New Roman" pitchFamily="18" charset="0"/>
              </a:rPr>
              <a:t>0 </a:t>
            </a:r>
            <a:r>
              <a:rPr lang="en-US" sz="2400" b="1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x</a:t>
            </a:r>
            <a:r>
              <a:rPr lang="en-US" sz="2400" b="1" baseline="-25000" dirty="0">
                <a:latin typeface="Times New Roman" pitchFamily="18" charset="0"/>
              </a:rPr>
              <a:t>0</a:t>
            </a:r>
            <a:r>
              <a:rPr lang="en-US" sz="2400" b="1" i="1" dirty="0">
                <a:latin typeface="Times New Roman" pitchFamily="18" charset="0"/>
              </a:rPr>
              <a:t>, x</a:t>
            </a:r>
            <a:r>
              <a:rPr lang="en-US" sz="2400" b="1" baseline="-25000" dirty="0">
                <a:latin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</a:rPr>
              <a:t>, … , x</a:t>
            </a:r>
            <a:r>
              <a:rPr lang="en-US" sz="2400" b="1" i="1" baseline="-25000" dirty="0">
                <a:latin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</a:rPr>
              <a:t>)</a:t>
            </a:r>
            <a:r>
              <a:rPr lang="en-US" sz="2400" dirty="0"/>
              <a:t> can be expressed in terms of some function </a:t>
            </a:r>
            <a:r>
              <a:rPr lang="en-US" sz="2400" b="1" i="1" dirty="0">
                <a:latin typeface="Times New Roman" pitchFamily="18" charset="0"/>
              </a:rPr>
              <a:t>h </a:t>
            </a:r>
            <a:r>
              <a:rPr lang="en-US" sz="2400" b="1" dirty="0">
                <a:latin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</a:rPr>
              <a:t>f</a:t>
            </a:r>
            <a:r>
              <a:rPr lang="en-US" sz="2400" b="1" baseline="-25000" dirty="0">
                <a:latin typeface="Times New Roman" pitchFamily="18" charset="0"/>
              </a:rPr>
              <a:t>0</a:t>
            </a:r>
            <a:r>
              <a:rPr lang="en-US" sz="2400" b="1" i="1" dirty="0">
                <a:latin typeface="Times New Roman" pitchFamily="18" charset="0"/>
              </a:rPr>
              <a:t>, f</a:t>
            </a:r>
            <a:r>
              <a:rPr lang="en-US" sz="2400" b="1" baseline="-25000" dirty="0">
                <a:latin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</a:rPr>
              <a:t>, f</a:t>
            </a:r>
            <a:r>
              <a:rPr lang="en-US" sz="2400" b="1" baseline="-25000" dirty="0">
                <a:latin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</a:rPr>
              <a:t>, f</a:t>
            </a:r>
            <a:r>
              <a:rPr lang="en-US" sz="2400" b="1" baseline="-25000" dirty="0">
                <a:latin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A cyclic dependency is combinational if for every assignment of primary input variables, every function has a definite value.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56032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011613" y="3200400"/>
          <a:ext cx="56292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1" name="Visio" r:id="rId3" imgW="2185318" imgH="1657246" progId="Visio.Drawing.11">
                  <p:embed/>
                </p:oleObj>
              </mc:Choice>
              <mc:Fallback>
                <p:oleObj name="Visio" r:id="rId3" imgW="2185318" imgH="1657246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00400"/>
                        <a:ext cx="56292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A cyclic dependency is combinational if for every assignment of primary input variables, every function has a definite value.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56032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04800" y="22098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27432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09600" y="1600200"/>
            <a:ext cx="4572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143000" y="1600200"/>
            <a:ext cx="762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382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=0 controls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90800" y="50292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90800" y="55626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=1 controls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2819400" y="5410200"/>
            <a:ext cx="762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124200" y="5791200"/>
            <a:ext cx="1524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011613" y="3200400"/>
          <a:ext cx="56292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4" name="Visio" r:id="rId3" imgW="2185318" imgH="1657246" progId="Visio.Drawing.11">
                  <p:embed/>
                </p:oleObj>
              </mc:Choice>
              <mc:Fallback>
                <p:oleObj name="Visio" r:id="rId3" imgW="2185318" imgH="1657246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00400"/>
                        <a:ext cx="56292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A cyclic dependency is combinational if for every assignment of primary input variables, every function has a definite value.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56032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04800" y="31242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36576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90800" y="21336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26670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21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=1 controls neither!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4011613" y="3200400"/>
          <a:ext cx="56292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8" name="Visio" r:id="rId3" imgW="2185318" imgH="1657246" progId="Visio.Drawing.11">
                  <p:embed/>
                </p:oleObj>
              </mc:Choice>
              <mc:Fallback>
                <p:oleObj name="Visio" r:id="rId3" imgW="2185318" imgH="1657246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00400"/>
                        <a:ext cx="56292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/>
          <a:lstStyle/>
          <a:p>
            <a:r>
              <a:rPr lang="en-US" dirty="0" smtClean="0"/>
              <a:t>The circuit is not combinational if three conditions are satisfied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All primary input variables the same in each row.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Controlling values are propagated.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Some function is toggling.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560320" y="1752600"/>
          <a:ext cx="2011680" cy="4286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"/>
                <a:gridCol w="502920"/>
                <a:gridCol w="502920"/>
                <a:gridCol w="50292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04800" y="31242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36576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90800" y="21336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2667000"/>
            <a:ext cx="1981200" cy="457200"/>
          </a:xfrm>
          <a:prstGeom prst="rect">
            <a:avLst/>
          </a:prstGeom>
          <a:noFill/>
          <a:ln w="222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21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=1 controls neither!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4011613" y="3200400"/>
          <a:ext cx="56292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2" name="Visio" r:id="rId3" imgW="2185318" imgH="1657246" progId="Visio.Drawing.11">
                  <p:embed/>
                </p:oleObj>
              </mc:Choice>
              <mc:Fallback>
                <p:oleObj name="Visio" r:id="rId3" imgW="2185318" imgH="1657246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00400"/>
                        <a:ext cx="56292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Dependency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3951288"/>
          </a:xfrm>
        </p:spPr>
        <p:txBody>
          <a:bodyPr/>
          <a:lstStyle/>
          <a:p>
            <a:r>
              <a:rPr lang="en-US" dirty="0" smtClean="0"/>
              <a:t>Create a SAT instance that satisfies three conditions.</a:t>
            </a:r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A50021"/>
                </a:solidFill>
              </a:rPr>
              <a:t>Left</a:t>
            </a:r>
            <a:r>
              <a:rPr lang="en-US" dirty="0" smtClean="0"/>
              <a:t> and a </a:t>
            </a:r>
            <a:r>
              <a:rPr lang="en-US" i="1" dirty="0" smtClean="0">
                <a:solidFill>
                  <a:srgbClr val="A50021"/>
                </a:solidFill>
              </a:rPr>
              <a:t>Right</a:t>
            </a:r>
            <a:r>
              <a:rPr lang="en-US" dirty="0" smtClean="0"/>
              <a:t> copy of each dependency function.</a:t>
            </a:r>
          </a:p>
          <a:p>
            <a:pPr lvl="1"/>
            <a:r>
              <a:rPr lang="en-US" dirty="0" smtClean="0"/>
              <a:t>Each copy considers one row of the truth table.</a:t>
            </a:r>
            <a:endParaRPr lang="en-US" dirty="0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76200" y="1548301"/>
          <a:ext cx="4876800" cy="447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8" name="Visio" r:id="rId3" imgW="4106866" imgH="3764938" progId="Visio.Drawing.11">
                  <p:embed/>
                </p:oleObj>
              </mc:Choice>
              <mc:Fallback>
                <p:oleObj name="Visio" r:id="rId3" imgW="4106866" imgH="3764938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48301"/>
                        <a:ext cx="4876800" cy="447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4011613" y="3200400"/>
          <a:ext cx="56292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9" name="Visio" r:id="rId5" imgW="2185318" imgH="1657246" progId="Visio.Drawing.11">
                  <p:embed/>
                </p:oleObj>
              </mc:Choice>
              <mc:Fallback>
                <p:oleObj name="Visio" r:id="rId5" imgW="2185318" imgH="1657246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00400"/>
                        <a:ext cx="56292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Synthesizing Cyclic Dependencies</a:t>
            </a:r>
            <a:endParaRPr lang="en-US" sz="3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</a:t>
            </a:r>
            <a:r>
              <a:rPr lang="en-US" dirty="0" smtClean="0">
                <a:solidFill>
                  <a:srgbClr val="7A0019"/>
                </a:solidFill>
              </a:rPr>
              <a:t>candidate set</a:t>
            </a:r>
            <a:r>
              <a:rPr lang="en-US" dirty="0" smtClean="0"/>
              <a:t> of target functions and support 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their implementations via </a:t>
            </a:r>
            <a:r>
              <a:rPr lang="en-US" dirty="0" smtClean="0">
                <a:solidFill>
                  <a:srgbClr val="7A0019"/>
                </a:solidFill>
              </a:rPr>
              <a:t>Craig Interpolation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7A0019"/>
                </a:solidFill>
              </a:rPr>
              <a:t>branch and bound</a:t>
            </a:r>
            <a:r>
              <a:rPr lang="en-US" dirty="0" smtClean="0"/>
              <a:t> search to pick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7A0019"/>
                </a:solidFill>
              </a:rPr>
              <a:t>SAT</a:t>
            </a:r>
            <a:r>
              <a:rPr lang="en-US" dirty="0" smtClean="0"/>
              <a:t> to verify if solution is </a:t>
            </a:r>
            <a:r>
              <a:rPr lang="en-US" dirty="0" smtClean="0">
                <a:solidFill>
                  <a:srgbClr val="7A0019"/>
                </a:solidFill>
              </a:rPr>
              <a:t>combinational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6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914400" y="-228600"/>
          <a:ext cx="7070725" cy="696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2" name="Visio" r:id="rId3" imgW="7070558" imgH="6962702" progId="Visio.Drawing.11">
                  <p:embed/>
                </p:oleObj>
              </mc:Choice>
              <mc:Fallback>
                <p:oleObj name="Visio" r:id="rId3" imgW="7070558" imgH="696270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-228600"/>
                        <a:ext cx="7070725" cy="696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D-3">
  <a:themeElements>
    <a:clrScheme name="D2D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2D-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2D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D2D-3</Template>
  <TotalTime>7129</TotalTime>
  <Words>8648</Words>
  <Application>Microsoft Office PowerPoint</Application>
  <PresentationFormat>On-screen Show (4:3)</PresentationFormat>
  <Paragraphs>3123</Paragraphs>
  <Slides>236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236</vt:i4>
      </vt:variant>
    </vt:vector>
  </HeadingPairs>
  <TitlesOfParts>
    <vt:vector size="239" baseType="lpstr">
      <vt:lpstr>D2D-3</vt:lpstr>
      <vt:lpstr>Visio</vt:lpstr>
      <vt:lpstr>Equation</vt:lpstr>
      <vt:lpstr>Algorithms and Data Structures for Logic Synthesis and Verification  using Boolean Satisfiability</vt:lpstr>
      <vt:lpstr>Work Since Prelim</vt:lpstr>
      <vt:lpstr>Overview of Topics</vt:lpstr>
      <vt:lpstr>Overview of Topics</vt:lpstr>
      <vt:lpstr>Overview of Topics</vt:lpstr>
      <vt:lpstr>Overview of Topics</vt:lpstr>
      <vt:lpstr>Overview of Topics</vt:lpstr>
      <vt:lpstr>Overview of Topics</vt:lpstr>
      <vt:lpstr>Theme: Synthesis + Verification</vt:lpstr>
      <vt:lpstr>Contributions</vt:lpstr>
      <vt:lpstr>Background</vt:lpstr>
      <vt:lpstr>Boolean Satisfiability</vt:lpstr>
      <vt:lpstr>Boolean Satisfiability</vt:lpstr>
      <vt:lpstr>Boolean Satisfiability</vt:lpstr>
      <vt:lpstr>Boolean Satisfiability</vt:lpstr>
      <vt:lpstr>Tseitin Transformation</vt:lpstr>
      <vt:lpstr>Tseitin Transformation</vt:lpstr>
      <vt:lpstr>Tseitin Transformation</vt:lpstr>
      <vt:lpstr>Tseitin Transformation</vt:lpstr>
      <vt:lpstr>Tseitin Transformation</vt:lpstr>
      <vt:lpstr>Use Cubes of Non-state Variables with PDR</vt:lpstr>
      <vt:lpstr>Model Checking</vt:lpstr>
      <vt:lpstr>Example: Wallace Algorithm</vt:lpstr>
      <vt:lpstr>Example: Wallace Algorithm</vt:lpstr>
      <vt:lpstr>Example: Wallace Algorithm</vt:lpstr>
      <vt:lpstr>Example: Wallace Algorithm</vt:lpstr>
      <vt:lpstr>Example: Wallace Algorithm</vt:lpstr>
      <vt:lpstr>Example: Wallace Algorithm</vt:lpstr>
      <vt:lpstr>Example: Wallace Algorithm</vt:lpstr>
      <vt:lpstr>Example: Wallace Algorithm</vt:lpstr>
      <vt:lpstr>Wallace Properties</vt:lpstr>
      <vt:lpstr>Symbolic Model Checking</vt:lpstr>
      <vt:lpstr>Model Checking Example</vt:lpstr>
      <vt:lpstr>Model Checking Example</vt:lpstr>
      <vt:lpstr>Model Checking Example</vt:lpstr>
      <vt:lpstr>Model Checking Example</vt:lpstr>
      <vt:lpstr>Model Checking Example</vt:lpstr>
      <vt:lpstr>Model Checking Example</vt:lpstr>
      <vt:lpstr>Model Checking Example</vt:lpstr>
      <vt:lpstr>What is PDR?</vt:lpstr>
      <vt:lpstr>How does PDR work?</vt:lpstr>
      <vt:lpstr>How Does PDR Work?</vt:lpstr>
      <vt:lpstr>How Does PDR Work?</vt:lpstr>
      <vt:lpstr>How Does PDR Work?</vt:lpstr>
      <vt:lpstr>How to improve PDR</vt:lpstr>
      <vt:lpstr>Intuition for Non-State Variables</vt:lpstr>
      <vt:lpstr>Shifting the Transition Relation</vt:lpstr>
      <vt:lpstr>Shifting the Transition Relation</vt:lpstr>
      <vt:lpstr>Shifting the Transition Relation</vt:lpstr>
      <vt:lpstr>Ternary Valued Simulation</vt:lpstr>
      <vt:lpstr>Ternary Valued Simulation</vt:lpstr>
      <vt:lpstr>Ternary Valued Simulation</vt:lpstr>
      <vt:lpstr>Ternary Valued Simulation</vt:lpstr>
      <vt:lpstr>Ternary Valued Simulation</vt:lpstr>
      <vt:lpstr>Ternary Valued Simulation</vt:lpstr>
      <vt:lpstr>Ternary Valued Simulation</vt:lpstr>
      <vt:lpstr>Ternary Valued Simulation</vt:lpstr>
      <vt:lpstr>Ternary Sim with Gate Vars</vt:lpstr>
      <vt:lpstr>Ternary Gate Vars Example</vt:lpstr>
      <vt:lpstr>Ternary Gate Vars Example</vt:lpstr>
      <vt:lpstr>Ternary Gate Vars Example</vt:lpstr>
      <vt:lpstr>Ternary Gate Vars Example</vt:lpstr>
      <vt:lpstr>Ternary Gate Vars Example</vt:lpstr>
      <vt:lpstr>Experimental Setup</vt:lpstr>
      <vt:lpstr>SAT Results</vt:lpstr>
      <vt:lpstr>UNSAT Results</vt:lpstr>
      <vt:lpstr>Discussion</vt:lpstr>
      <vt:lpstr>Other Things We Tried</vt:lpstr>
      <vt:lpstr>Synthesizing Cyclic Dependencies with Craig Interpolation</vt:lpstr>
      <vt:lpstr>Craig Interpolation</vt:lpstr>
      <vt:lpstr>Craig Interpolation Cont.</vt:lpstr>
      <vt:lpstr>Generating I Example</vt:lpstr>
      <vt:lpstr>Generating I Example</vt:lpstr>
      <vt:lpstr>Generating I Example</vt:lpstr>
      <vt:lpstr>Generating I Example</vt:lpstr>
      <vt:lpstr>Generating I Example</vt:lpstr>
      <vt:lpstr>Generating I Example</vt:lpstr>
      <vt:lpstr>Generating I Example</vt:lpstr>
      <vt:lpstr>Generating I Example</vt:lpstr>
      <vt:lpstr>Applications</vt:lpstr>
      <vt:lpstr>PowerPoint Presentation</vt:lpstr>
      <vt:lpstr>How can one make a cyclic circuit?</vt:lpstr>
      <vt:lpstr>What is wrong with the old approach?</vt:lpstr>
      <vt:lpstr>What is better with the new approach</vt:lpstr>
      <vt:lpstr>Functional Dependency</vt:lpstr>
      <vt:lpstr>Functional Dependency</vt:lpstr>
      <vt:lpstr>Functional Dependency</vt:lpstr>
      <vt:lpstr>Functional Dependency</vt:lpstr>
      <vt:lpstr>Functional Dependency</vt:lpstr>
      <vt:lpstr>Functional Dependency</vt:lpstr>
      <vt:lpstr>Functional Dependency</vt:lpstr>
      <vt:lpstr>Cyclic Dependency</vt:lpstr>
      <vt:lpstr>Cyclic Dependency</vt:lpstr>
      <vt:lpstr>Cyclic Dependency</vt:lpstr>
      <vt:lpstr>Cyclic Dependency</vt:lpstr>
      <vt:lpstr>Cyclic Dependency</vt:lpstr>
      <vt:lpstr>Synthesizing Cyclic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problems with the new approach?</vt:lpstr>
      <vt:lpstr>Reduction of Interpolants For Logic Synthesis</vt:lpstr>
      <vt:lpstr>Generating I Example</vt:lpstr>
      <vt:lpstr>Generating I Example</vt:lpstr>
      <vt:lpstr>Generating I Example</vt:lpstr>
      <vt:lpstr>Draw Backs</vt:lpstr>
      <vt:lpstr>Proposed Solution</vt:lpstr>
      <vt:lpstr>Resolution Proofs</vt:lpstr>
      <vt:lpstr>Generating Interpolants</vt:lpstr>
      <vt:lpstr>Proposition 1</vt:lpstr>
      <vt:lpstr>Example</vt:lpstr>
      <vt:lpstr>Example</vt:lpstr>
      <vt:lpstr>Example</vt:lpstr>
      <vt:lpstr>Example</vt:lpstr>
      <vt:lpstr>Observation</vt:lpstr>
      <vt:lpstr>Proposition 2</vt:lpstr>
      <vt:lpstr>SAT Based Methods</vt:lpstr>
      <vt:lpstr>Example</vt:lpstr>
      <vt:lpstr>Example</vt:lpstr>
      <vt:lpstr>Example</vt:lpstr>
      <vt:lpstr>Proposed Method</vt:lpstr>
      <vt:lpstr>Optimizations</vt:lpstr>
      <vt:lpstr>Optimization 1</vt:lpstr>
      <vt:lpstr>Optimization 1</vt:lpstr>
      <vt:lpstr>Optimization 1</vt:lpstr>
      <vt:lpstr>Optimization 1</vt:lpstr>
      <vt:lpstr>Optimization 2</vt:lpstr>
      <vt:lpstr>Optimization 2</vt:lpstr>
      <vt:lpstr>Optimization 2</vt:lpstr>
      <vt:lpstr>Forward vs. Backward Search</vt:lpstr>
      <vt:lpstr>Incremental Techniques</vt:lpstr>
      <vt:lpstr>Example</vt:lpstr>
      <vt:lpstr>Experiment</vt:lpstr>
      <vt:lpstr>Experiment Cont.</vt:lpstr>
      <vt:lpstr>Results (table3 benchmark)</vt:lpstr>
      <vt:lpstr>Results (table3 benchmark)</vt:lpstr>
      <vt:lpstr>Results (Summarized)</vt:lpstr>
      <vt:lpstr>Results (Summarized)</vt:lpstr>
      <vt:lpstr>Summary of Thesis</vt:lpstr>
      <vt:lpstr>The Analysis of Cyclic Circuits with Boolean Satisfiability (ICCAD08)</vt:lpstr>
      <vt:lpstr>PowerPoint Presentation</vt:lpstr>
      <vt:lpstr>The Analysis of Cyclic Circuits with Boolean Satisfiability (ICCAD08)</vt:lpstr>
      <vt:lpstr>The Synthesis of Cyclic Dependencies with Craig Interpolation (IWLS09, TODAES12)</vt:lpstr>
      <vt:lpstr>PowerPoint Presentation</vt:lpstr>
      <vt:lpstr>Reduction of Interpolants For  Logic Synthesis (ICCAD10)</vt:lpstr>
      <vt:lpstr>Reduction of Interpolants For  Logic Synthesis (ICCAD10)</vt:lpstr>
      <vt:lpstr>Resolution Proofs as a Data Structure For Logic Synthesis (IWLS11)</vt:lpstr>
      <vt:lpstr>Resolution Proofs as a Data Structure For Logic Synthesis (IWLS11)</vt:lpstr>
      <vt:lpstr>Resolution Proofs as a Data Structure For Logic Synthesis (IWLS11)</vt:lpstr>
      <vt:lpstr>Resolution Proofs as a Data Structure For Logic Synthesis (IWLS11)</vt:lpstr>
      <vt:lpstr>Resolution Proofs as a Data Structure For Logic Synthesis (IWLS11)</vt:lpstr>
      <vt:lpstr>PDR and Gate Variables (DATE13)</vt:lpstr>
      <vt:lpstr>PDR and Gate Variables (DATE13)</vt:lpstr>
      <vt:lpstr>PowerPoint Presentation</vt:lpstr>
      <vt:lpstr>PowerPoint Presentation</vt:lpstr>
      <vt:lpstr>Future Directions</vt:lpstr>
      <vt:lpstr>Cyclic Re-Writing</vt:lpstr>
      <vt:lpstr>Cyclic Re-Writing Challenges</vt:lpstr>
      <vt:lpstr>Single Output Cyclic Circuits</vt:lpstr>
      <vt:lpstr>Single Output Cyclic Circuits</vt:lpstr>
      <vt:lpstr>Resolution Proofs and Interpolants</vt:lpstr>
      <vt:lpstr>Property Directed Reachability</vt:lpstr>
      <vt:lpstr>Future Plans</vt:lpstr>
      <vt:lpstr>Resolution Proofs as a Universal Data Structure for Logic Synthesis</vt:lpstr>
      <vt:lpstr>Data Structures</vt:lpstr>
      <vt:lpstr>Data Structures</vt:lpstr>
      <vt:lpstr>Resolution Proofs</vt:lpstr>
      <vt:lpstr>AIG Synthesis</vt:lpstr>
      <vt:lpstr>AIG Synthesis</vt:lpstr>
      <vt:lpstr>AIG Synthesis</vt:lpstr>
      <vt:lpstr>AIG Synthesis</vt:lpstr>
      <vt:lpstr>AIG Synthesis</vt:lpstr>
      <vt:lpstr>AIG Synthesis</vt:lpstr>
      <vt:lpstr>Resubstitution a.k.a. Functional Dependencies</vt:lpstr>
      <vt:lpstr>Aig Synthesis</vt:lpstr>
      <vt:lpstr>Aig Synthesis</vt:lpstr>
      <vt:lpstr>Generating Multiple Dependencies</vt:lpstr>
      <vt:lpstr>Example</vt:lpstr>
      <vt:lpstr>Example</vt:lpstr>
      <vt:lpstr>Example</vt:lpstr>
      <vt:lpstr>Observation</vt:lpstr>
      <vt:lpstr>Example</vt:lpstr>
      <vt:lpstr>Example</vt:lpstr>
      <vt:lpstr>Restructuring Mechanism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Proposed method</vt:lpstr>
      <vt:lpstr>Which nodes can be shared?</vt:lpstr>
      <vt:lpstr>Which nodes can be shared?</vt:lpstr>
      <vt:lpstr>Which nodes can be shared?</vt:lpstr>
      <vt:lpstr>Restructuring Proofs</vt:lpstr>
      <vt:lpstr>Restructuring Proofs</vt:lpstr>
      <vt:lpstr>Restructuring Proofs</vt:lpstr>
      <vt:lpstr>Restructuring Proofs</vt:lpstr>
      <vt:lpstr>Proposition</vt:lpstr>
      <vt:lpstr>Experiment</vt:lpstr>
      <vt:lpstr>PowerPoint Presentation</vt:lpstr>
      <vt:lpstr>Discussion</vt:lpstr>
      <vt:lpstr>Discussion</vt:lpstr>
      <vt:lpstr>How does PDR work?</vt:lpstr>
      <vt:lpstr>Trace Properties</vt:lpstr>
      <vt:lpstr>Algorithm Outline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  <vt:lpstr>PDR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 of Interpolants for Logic Synthesis</dc:title>
  <dc:creator>John</dc:creator>
  <cp:lastModifiedBy>John Backes</cp:lastModifiedBy>
  <cp:revision>400</cp:revision>
  <dcterms:created xsi:type="dcterms:W3CDTF">2010-06-09T00:36:41Z</dcterms:created>
  <dcterms:modified xsi:type="dcterms:W3CDTF">2013-02-28T14:43:36Z</dcterms:modified>
</cp:coreProperties>
</file>