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65" r:id="rId2"/>
    <p:sldId id="266" r:id="rId3"/>
    <p:sldId id="267" r:id="rId4"/>
    <p:sldId id="269" r:id="rId5"/>
    <p:sldId id="307" r:id="rId6"/>
    <p:sldId id="272" r:id="rId7"/>
    <p:sldId id="271" r:id="rId8"/>
    <p:sldId id="276" r:id="rId9"/>
    <p:sldId id="277" r:id="rId10"/>
    <p:sldId id="278" r:id="rId11"/>
    <p:sldId id="275" r:id="rId12"/>
    <p:sldId id="280" r:id="rId13"/>
    <p:sldId id="282" r:id="rId14"/>
    <p:sldId id="288" r:id="rId15"/>
    <p:sldId id="281" r:id="rId16"/>
    <p:sldId id="290" r:id="rId17"/>
    <p:sldId id="274" r:id="rId18"/>
    <p:sldId id="283" r:id="rId19"/>
    <p:sldId id="284" r:id="rId20"/>
    <p:sldId id="286" r:id="rId21"/>
    <p:sldId id="285" r:id="rId22"/>
    <p:sldId id="287" r:id="rId23"/>
    <p:sldId id="292" r:id="rId24"/>
    <p:sldId id="291" r:id="rId25"/>
    <p:sldId id="294" r:id="rId26"/>
    <p:sldId id="293" r:id="rId27"/>
    <p:sldId id="295" r:id="rId28"/>
    <p:sldId id="296" r:id="rId29"/>
    <p:sldId id="297" r:id="rId30"/>
    <p:sldId id="318" r:id="rId31"/>
    <p:sldId id="298" r:id="rId32"/>
    <p:sldId id="263" r:id="rId3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46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685891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028837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371783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714729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057674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400620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2743566" algn="l" defTabSz="342946" rtl="0" eaLnBrk="1" latinLnBrk="0" hangingPunct="1">
      <a:defRPr sz="1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du Kiran" initials="YK" lastIdx="1" clrIdx="0">
    <p:extLst>
      <p:ext uri="{19B8F6BF-5375-455C-9EA6-DF929625EA0E}">
        <p15:presenceInfo xmlns:p15="http://schemas.microsoft.com/office/powerpoint/2012/main" userId="e4ad0e1cca10ec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19"/>
    <a:srgbClr val="FFFF0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5" autoAdjust="0"/>
    <p:restoredTop sz="94660"/>
  </p:normalViewPr>
  <p:slideViewPr>
    <p:cSldViewPr>
      <p:cViewPr varScale="1">
        <p:scale>
          <a:sx n="214" d="100"/>
          <a:sy n="214" d="100"/>
        </p:scale>
        <p:origin x="2142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FD8C384-8CC3-0C49-844C-FC9C7E28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429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837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717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714729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34294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anja/Documents/5-resources/ppt/2018%20ppt-with%20R/new/working%20files/graphics_HD-title-maroon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90550"/>
            <a:ext cx="8001000" cy="857250"/>
          </a:xfrm>
        </p:spPr>
        <p:txBody>
          <a:bodyPr/>
          <a:lstStyle>
            <a:lvl1pPr algn="l">
              <a:defRPr>
                <a:solidFill>
                  <a:srgbClr val="7A001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190750"/>
            <a:ext cx="8001000" cy="4572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800">
                <a:solidFill>
                  <a:srgbClr val="FFFFFF"/>
                </a:solidFill>
              </a:defRPr>
            </a:lvl2pPr>
            <a:lvl3pPr marL="685891" indent="0">
              <a:buNone/>
              <a:defRPr sz="1800">
                <a:solidFill>
                  <a:srgbClr val="FFFFFF"/>
                </a:solidFill>
              </a:defRPr>
            </a:lvl3pPr>
            <a:lvl4pPr marL="1028837" indent="0">
              <a:buNone/>
              <a:defRPr sz="1800">
                <a:solidFill>
                  <a:srgbClr val="FFFFFF"/>
                </a:solidFill>
              </a:defRPr>
            </a:lvl4pPr>
            <a:lvl5pPr marL="1371783" indent="0"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Presenter/unit/department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647950"/>
            <a:ext cx="8001000" cy="381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200">
                <a:solidFill>
                  <a:srgbClr val="FFFFFF"/>
                </a:solidFill>
              </a:defRPr>
            </a:lvl2pPr>
            <a:lvl3pPr marL="685891" indent="0">
              <a:buNone/>
              <a:defRPr sz="1200">
                <a:solidFill>
                  <a:srgbClr val="FFFFFF"/>
                </a:solidFill>
              </a:defRPr>
            </a:lvl3pPr>
            <a:lvl4pPr marL="1028837" indent="0">
              <a:buNone/>
              <a:defRPr sz="1200">
                <a:solidFill>
                  <a:srgbClr val="FFFFFF"/>
                </a:solidFill>
              </a:defRPr>
            </a:lvl4pPr>
            <a:lvl5pPr marL="1371783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graphics_HD-title-maroon.png" descr="/Users/ranja/Documents/5-resources/ppt/2018 ppt-with R/new/working files/graphics_HD-title-maroon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470"/>
            <a:ext cx="9144000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52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28600"/>
            <a:ext cx="5676900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47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15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0" i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46" indent="0">
              <a:buNone/>
              <a:defRPr sz="1400"/>
            </a:lvl2pPr>
            <a:lvl3pPr marL="685891" indent="0">
              <a:buNone/>
              <a:defRPr sz="1200"/>
            </a:lvl3pPr>
            <a:lvl4pPr marL="1028837" indent="0">
              <a:buNone/>
              <a:defRPr sz="1100"/>
            </a:lvl4pPr>
            <a:lvl5pPr marL="1371783" indent="0">
              <a:buNone/>
              <a:defRPr sz="1100"/>
            </a:lvl5pPr>
            <a:lvl6pPr marL="1714729" indent="0">
              <a:buNone/>
              <a:defRPr sz="1100"/>
            </a:lvl6pPr>
            <a:lvl7pPr marL="2057674" indent="0">
              <a:buNone/>
              <a:defRPr sz="1100"/>
            </a:lvl7pPr>
            <a:lvl8pPr marL="2400620" indent="0">
              <a:buNone/>
              <a:defRPr sz="1100"/>
            </a:lvl8pPr>
            <a:lvl9pPr marL="27435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2971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39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0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2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54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ranja/Documents/5-resources/ppt/2018%20ppt-with%20R/new/working%20files/graphics_HD-M-maroon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14450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s_HD-M-maroon.png" descr="/Users/ranja/Documents/5-resources/ppt/2018 ppt-with R/new/working files/graphics_HD-M-maroon.png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2035"/>
            <a:ext cx="9144000" cy="2914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0">
          <a:solidFill>
            <a:srgbClr val="7A001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Corbel" charset="0"/>
          <a:ea typeface="ＭＳ Ｐゴシック" charset="0"/>
          <a:cs typeface="ＭＳ Ｐゴシック" charset="0"/>
        </a:defRPr>
      </a:lvl5pPr>
      <a:lvl6pPr marL="342946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6pPr>
      <a:lvl7pPr marL="685891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7pPr>
      <a:lvl8pPr marL="1028837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8pPr>
      <a:lvl9pPr marL="1371783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7A001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209" indent="-257209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557287" indent="-21434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100">
          <a:solidFill>
            <a:srgbClr val="595959"/>
          </a:solidFill>
          <a:latin typeface="+mn-lt"/>
          <a:ea typeface="ＭＳ Ｐゴシック" charset="0"/>
        </a:defRPr>
      </a:lvl2pPr>
      <a:lvl3pPr marL="857364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1800">
          <a:solidFill>
            <a:srgbClr val="595959"/>
          </a:solidFill>
          <a:latin typeface="+mn-lt"/>
          <a:ea typeface="ＭＳ Ｐゴシック" charset="0"/>
        </a:defRPr>
      </a:lvl3pPr>
      <a:lvl4pPr marL="1200310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1500">
          <a:solidFill>
            <a:srgbClr val="595959"/>
          </a:solidFill>
          <a:latin typeface="+mn-lt"/>
          <a:ea typeface="ＭＳ Ｐゴシック" charset="0"/>
        </a:defRPr>
      </a:lvl4pPr>
      <a:lvl5pPr marL="1543256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rgbClr val="595959"/>
          </a:solidFill>
          <a:latin typeface="+mn-lt"/>
          <a:ea typeface="ＭＳ Ｐゴシック" charset="0"/>
        </a:defRPr>
      </a:lvl5pPr>
      <a:lvl6pPr marL="1886201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147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2093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039" indent="-171473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34294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ranja/Documents/5-resources/ppt/2018%20ppt-with%20R/new/working%20files/graphics_HD-end-maroon.png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8.em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Scalable Deterministic Approach to Stochastic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Yadu Kiran, Electrical &amp; Computer Engineering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Advisor: Marc Riedel</a:t>
            </a:r>
          </a:p>
        </p:txBody>
      </p:sp>
    </p:spTree>
    <p:extLst>
      <p:ext uri="{BB962C8B-B14F-4D97-AF65-F5344CB8AC3E}">
        <p14:creationId xmlns:p14="http://schemas.microsoft.com/office/powerpoint/2010/main" val="1766648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2A7-99A7-4960-B8C9-9ECB6479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3575D-2DA7-4178-A074-1D2076E344C9}"/>
              </a:ext>
            </a:extLst>
          </p:cNvPr>
          <p:cNvSpPr txBox="1"/>
          <p:nvPr/>
        </p:nvSpPr>
        <p:spPr>
          <a:xfrm>
            <a:off x="2743200" y="3867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6DEC901D-19EC-4CDB-9B89-774E599D945B}"/>
              </a:ext>
            </a:extLst>
          </p:cNvPr>
          <p:cNvSpPr/>
          <p:nvPr/>
        </p:nvSpPr>
        <p:spPr>
          <a:xfrm rot="5400000">
            <a:off x="2734160" y="1599231"/>
            <a:ext cx="503695" cy="485614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EC9066-05BC-474B-9017-4CD5B36824CD}"/>
              </a:ext>
            </a:extLst>
          </p:cNvPr>
          <p:cNvSpPr/>
          <p:nvPr/>
        </p:nvSpPr>
        <p:spPr>
          <a:xfrm>
            <a:off x="1124919" y="1810146"/>
            <a:ext cx="815113" cy="29109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14A4248-2715-48A8-A501-E2CFC584BEEA}"/>
              </a:ext>
            </a:extLst>
          </p:cNvPr>
          <p:cNvCxnSpPr>
            <a:cxnSpLocks/>
          </p:cNvCxnSpPr>
          <p:nvPr/>
        </p:nvCxnSpPr>
        <p:spPr>
          <a:xfrm>
            <a:off x="1934707" y="1955691"/>
            <a:ext cx="808494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87D2A57-514B-4115-86F9-798BC25D4B21}"/>
              </a:ext>
            </a:extLst>
          </p:cNvPr>
          <p:cNvSpPr/>
          <p:nvPr/>
        </p:nvSpPr>
        <p:spPr>
          <a:xfrm rot="5400000">
            <a:off x="1103609" y="1905969"/>
            <a:ext cx="142068" cy="9944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F48A2C-F61B-4A2A-A15E-D191B4025FFA}"/>
              </a:ext>
            </a:extLst>
          </p:cNvPr>
          <p:cNvCxnSpPr>
            <a:cxnSpLocks/>
          </p:cNvCxnSpPr>
          <p:nvPr/>
        </p:nvCxnSpPr>
        <p:spPr>
          <a:xfrm flipV="1">
            <a:off x="2256618" y="1854953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7B8394-4DDD-4C7E-BED6-9866E1BFCE61}"/>
              </a:ext>
            </a:extLst>
          </p:cNvPr>
          <p:cNvCxnSpPr>
            <a:cxnSpLocks/>
          </p:cNvCxnSpPr>
          <p:nvPr/>
        </p:nvCxnSpPr>
        <p:spPr>
          <a:xfrm>
            <a:off x="1530459" y="1733550"/>
            <a:ext cx="121274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5276E11-6030-4937-97B6-BD7C7ED50F7C}"/>
              </a:ext>
            </a:extLst>
          </p:cNvPr>
          <p:cNvCxnSpPr>
            <a:cxnSpLocks/>
          </p:cNvCxnSpPr>
          <p:nvPr/>
        </p:nvCxnSpPr>
        <p:spPr>
          <a:xfrm>
            <a:off x="1530458" y="1538761"/>
            <a:ext cx="0" cy="19479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2367ED8-690A-475A-A568-070FA3DB8339}"/>
              </a:ext>
            </a:extLst>
          </p:cNvPr>
          <p:cNvCxnSpPr>
            <a:cxnSpLocks/>
          </p:cNvCxnSpPr>
          <p:nvPr/>
        </p:nvCxnSpPr>
        <p:spPr>
          <a:xfrm>
            <a:off x="3228814" y="1842035"/>
            <a:ext cx="405539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F14AB5E-EBD6-4C2E-B226-35FFD0F1A96A}"/>
              </a:ext>
            </a:extLst>
          </p:cNvPr>
          <p:cNvSpPr txBox="1"/>
          <p:nvPr/>
        </p:nvSpPr>
        <p:spPr>
          <a:xfrm>
            <a:off x="1424553" y="129253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0E54FCA-E2CC-4877-B3DF-3066E6F07768}"/>
              </a:ext>
            </a:extLst>
          </p:cNvPr>
          <p:cNvCxnSpPr>
            <a:cxnSpLocks/>
          </p:cNvCxnSpPr>
          <p:nvPr/>
        </p:nvCxnSpPr>
        <p:spPr>
          <a:xfrm flipV="1">
            <a:off x="2254681" y="1627647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BE195B7-6AB7-4E7A-8277-62F626AB43BF}"/>
              </a:ext>
            </a:extLst>
          </p:cNvPr>
          <p:cNvSpPr/>
          <p:nvPr/>
        </p:nvSpPr>
        <p:spPr>
          <a:xfrm rot="5400000">
            <a:off x="2734159" y="2684485"/>
            <a:ext cx="503695" cy="485614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7B202-6CBC-4D47-8335-5713C0D2BDB1}"/>
              </a:ext>
            </a:extLst>
          </p:cNvPr>
          <p:cNvSpPr/>
          <p:nvPr/>
        </p:nvSpPr>
        <p:spPr>
          <a:xfrm>
            <a:off x="1124920" y="2894694"/>
            <a:ext cx="809785" cy="29765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72A6C8B-8CE4-4892-8352-A1835231A30C}"/>
              </a:ext>
            </a:extLst>
          </p:cNvPr>
          <p:cNvCxnSpPr>
            <a:cxnSpLocks/>
          </p:cNvCxnSpPr>
          <p:nvPr/>
        </p:nvCxnSpPr>
        <p:spPr>
          <a:xfrm>
            <a:off x="1934707" y="3040946"/>
            <a:ext cx="808494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54E82B27-8574-41A9-B5FA-F3B5BECF4F54}"/>
              </a:ext>
            </a:extLst>
          </p:cNvPr>
          <p:cNvSpPr/>
          <p:nvPr/>
        </p:nvSpPr>
        <p:spPr>
          <a:xfrm rot="5400000">
            <a:off x="1103609" y="2991224"/>
            <a:ext cx="142068" cy="99449"/>
          </a:xfrm>
          <a:prstGeom prst="triangl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865C864-4314-4DF5-9348-93DD523CC393}"/>
              </a:ext>
            </a:extLst>
          </p:cNvPr>
          <p:cNvCxnSpPr>
            <a:cxnSpLocks/>
          </p:cNvCxnSpPr>
          <p:nvPr/>
        </p:nvCxnSpPr>
        <p:spPr>
          <a:xfrm flipV="1">
            <a:off x="2256617" y="2940207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59F9CB-5EEB-40D4-8969-611BC0A7AF3C}"/>
              </a:ext>
            </a:extLst>
          </p:cNvPr>
          <p:cNvCxnSpPr>
            <a:cxnSpLocks/>
          </p:cNvCxnSpPr>
          <p:nvPr/>
        </p:nvCxnSpPr>
        <p:spPr>
          <a:xfrm>
            <a:off x="1530458" y="2818805"/>
            <a:ext cx="1212741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7E39497-3BEA-4F39-8B15-59CDFB9479FC}"/>
              </a:ext>
            </a:extLst>
          </p:cNvPr>
          <p:cNvCxnSpPr>
            <a:cxnSpLocks/>
          </p:cNvCxnSpPr>
          <p:nvPr/>
        </p:nvCxnSpPr>
        <p:spPr>
          <a:xfrm>
            <a:off x="1530457" y="2624016"/>
            <a:ext cx="0" cy="19479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8150792-5A51-4191-85AC-99CB788E917B}"/>
              </a:ext>
            </a:extLst>
          </p:cNvPr>
          <p:cNvCxnSpPr>
            <a:cxnSpLocks/>
          </p:cNvCxnSpPr>
          <p:nvPr/>
        </p:nvCxnSpPr>
        <p:spPr>
          <a:xfrm>
            <a:off x="3228814" y="2927290"/>
            <a:ext cx="405539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705C8BF-CA0E-4D32-B6A2-D9FBEF0957FB}"/>
              </a:ext>
            </a:extLst>
          </p:cNvPr>
          <p:cNvSpPr txBox="1"/>
          <p:nvPr/>
        </p:nvSpPr>
        <p:spPr>
          <a:xfrm>
            <a:off x="1424552" y="237779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819D19-C3FE-4085-86BD-F931BC7EBBBA}"/>
              </a:ext>
            </a:extLst>
          </p:cNvPr>
          <p:cNvCxnSpPr>
            <a:cxnSpLocks/>
          </p:cNvCxnSpPr>
          <p:nvPr/>
        </p:nvCxnSpPr>
        <p:spPr>
          <a:xfrm flipV="1">
            <a:off x="2254680" y="2712902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3CC6A68-0F1B-4E5B-A667-94D8706A29CD}"/>
              </a:ext>
            </a:extLst>
          </p:cNvPr>
          <p:cNvCxnSpPr>
            <a:cxnSpLocks/>
          </p:cNvCxnSpPr>
          <p:nvPr/>
        </p:nvCxnSpPr>
        <p:spPr>
          <a:xfrm>
            <a:off x="2506851" y="1955694"/>
            <a:ext cx="0" cy="2776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3BE439C-0245-4706-A073-2A0DA3757949}"/>
              </a:ext>
            </a:extLst>
          </p:cNvPr>
          <p:cNvCxnSpPr>
            <a:cxnSpLocks/>
          </p:cNvCxnSpPr>
          <p:nvPr/>
        </p:nvCxnSpPr>
        <p:spPr>
          <a:xfrm>
            <a:off x="1698359" y="2233367"/>
            <a:ext cx="808494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6" name="Flowchart: Delay 65">
            <a:extLst>
              <a:ext uri="{FF2B5EF4-FFF2-40B4-BE49-F238E27FC236}">
                <a16:creationId xmlns:a16="http://schemas.microsoft.com/office/drawing/2014/main" id="{F0617A00-0DBB-454D-A71B-033A5AB1CD95}"/>
              </a:ext>
            </a:extLst>
          </p:cNvPr>
          <p:cNvSpPr/>
          <p:nvPr/>
        </p:nvSpPr>
        <p:spPr>
          <a:xfrm rot="10800000">
            <a:off x="1440052" y="2126672"/>
            <a:ext cx="258305" cy="258305"/>
          </a:xfrm>
          <a:prstGeom prst="flowChartDelay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E419FC-A8DB-406F-8410-718DBFA0C963}"/>
              </a:ext>
            </a:extLst>
          </p:cNvPr>
          <p:cNvCxnSpPr>
            <a:cxnSpLocks/>
          </p:cNvCxnSpPr>
          <p:nvPr/>
        </p:nvCxnSpPr>
        <p:spPr>
          <a:xfrm>
            <a:off x="932483" y="2255824"/>
            <a:ext cx="50757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94D025B-73B7-40F5-B04D-56D0E143C038}"/>
              </a:ext>
            </a:extLst>
          </p:cNvPr>
          <p:cNvCxnSpPr>
            <a:cxnSpLocks/>
          </p:cNvCxnSpPr>
          <p:nvPr/>
        </p:nvCxnSpPr>
        <p:spPr>
          <a:xfrm>
            <a:off x="932481" y="2255826"/>
            <a:ext cx="0" cy="78512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F9D7E15-BAB4-4D71-A9B3-7E2A1AF80847}"/>
              </a:ext>
            </a:extLst>
          </p:cNvPr>
          <p:cNvCxnSpPr>
            <a:cxnSpLocks/>
          </p:cNvCxnSpPr>
          <p:nvPr/>
        </p:nvCxnSpPr>
        <p:spPr>
          <a:xfrm>
            <a:off x="932484" y="3040946"/>
            <a:ext cx="19243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9BAF23C-C62D-4938-A32C-21CABA47FE87}"/>
              </a:ext>
            </a:extLst>
          </p:cNvPr>
          <p:cNvSpPr txBox="1"/>
          <p:nvPr/>
        </p:nvSpPr>
        <p:spPr>
          <a:xfrm>
            <a:off x="3137567" y="1553200"/>
            <a:ext cx="808235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33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Bit-stream 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A07CF4C-5567-4AB2-AC8E-8D3C2D5D7D64}"/>
              </a:ext>
            </a:extLst>
          </p:cNvPr>
          <p:cNvSpPr txBox="1"/>
          <p:nvPr/>
        </p:nvSpPr>
        <p:spPr>
          <a:xfrm>
            <a:off x="3138631" y="2696198"/>
            <a:ext cx="801823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33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Bit-stream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A1A4F4B-6C3F-4421-976D-998825FE31F5}"/>
                  </a:ext>
                </a:extLst>
              </p:cNvPr>
              <p:cNvSpPr txBox="1"/>
              <p:nvPr/>
            </p:nvSpPr>
            <p:spPr>
              <a:xfrm>
                <a:off x="1253103" y="2851214"/>
                <a:ext cx="577402" cy="37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33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Counter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33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933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933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0,2</m:t>
                          </m:r>
                        </m:e>
                        <m:sup>
                          <m:r>
                            <a:rPr lang="en-US" sz="933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933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9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A1A4F4B-6C3F-4421-976D-998825FE3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03" y="2851214"/>
                <a:ext cx="577402" cy="379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26C7AA5-51DD-4F90-9623-328B145F7D5F}"/>
                  </a:ext>
                </a:extLst>
              </p:cNvPr>
              <p:cNvSpPr txBox="1"/>
              <p:nvPr/>
            </p:nvSpPr>
            <p:spPr>
              <a:xfrm>
                <a:off x="1256288" y="1761099"/>
                <a:ext cx="577402" cy="37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33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Counter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33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933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933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0,2</m:t>
                          </m:r>
                        </m:e>
                        <m:sup>
                          <m:r>
                            <a:rPr lang="en-US" sz="933" i="1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933" i="1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9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26C7AA5-51DD-4F90-9623-328B145F7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288" y="1761099"/>
                <a:ext cx="577402" cy="379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5EF1B98-84CC-43AC-9044-2BFF40340B86}"/>
              </a:ext>
            </a:extLst>
          </p:cNvPr>
          <p:cNvCxnSpPr>
            <a:cxnSpLocks/>
          </p:cNvCxnSpPr>
          <p:nvPr/>
        </p:nvCxnSpPr>
        <p:spPr>
          <a:xfrm flipV="1">
            <a:off x="1844036" y="2149927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3F694F6-082C-48BA-AB9A-D091E0BD57AA}"/>
              </a:ext>
            </a:extLst>
          </p:cNvPr>
          <p:cNvCxnSpPr>
            <a:cxnSpLocks/>
          </p:cNvCxnSpPr>
          <p:nvPr/>
        </p:nvCxnSpPr>
        <p:spPr>
          <a:xfrm>
            <a:off x="878998" y="1955691"/>
            <a:ext cx="24592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140F5E6-F3C6-4E40-9894-509F58EA791E}"/>
              </a:ext>
            </a:extLst>
          </p:cNvPr>
          <p:cNvSpPr txBox="1"/>
          <p:nvPr/>
        </p:nvSpPr>
        <p:spPr>
          <a:xfrm>
            <a:off x="647956" y="167512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CLK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D2BC5A3-4E77-4F04-B9FC-F4C302E93320}"/>
              </a:ext>
            </a:extLst>
          </p:cNvPr>
          <p:cNvCxnSpPr>
            <a:cxnSpLocks/>
          </p:cNvCxnSpPr>
          <p:nvPr/>
        </p:nvCxnSpPr>
        <p:spPr>
          <a:xfrm>
            <a:off x="4974375" y="2455792"/>
            <a:ext cx="13122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76D4E7F-1B4F-408F-A91E-306ACD32DECB}"/>
              </a:ext>
            </a:extLst>
          </p:cNvPr>
          <p:cNvCxnSpPr>
            <a:cxnSpLocks/>
          </p:cNvCxnSpPr>
          <p:nvPr/>
        </p:nvCxnSpPr>
        <p:spPr>
          <a:xfrm>
            <a:off x="4974375" y="2795869"/>
            <a:ext cx="131222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lowchart: Delay 78">
            <a:extLst>
              <a:ext uri="{FF2B5EF4-FFF2-40B4-BE49-F238E27FC236}">
                <a16:creationId xmlns:a16="http://schemas.microsoft.com/office/drawing/2014/main" id="{31A1B8A9-B529-4AA3-B4CC-7EC96E2D59A3}"/>
              </a:ext>
            </a:extLst>
          </p:cNvPr>
          <p:cNvSpPr/>
          <p:nvPr/>
        </p:nvSpPr>
        <p:spPr>
          <a:xfrm>
            <a:off x="6286598" y="2326793"/>
            <a:ext cx="612648" cy="612648"/>
          </a:xfrm>
          <a:prstGeom prst="flowChartDelay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DF6B1E7-04FC-46E6-8D7A-17DB0C91C653}"/>
              </a:ext>
            </a:extLst>
          </p:cNvPr>
          <p:cNvCxnSpPr>
            <a:cxnSpLocks/>
          </p:cNvCxnSpPr>
          <p:nvPr/>
        </p:nvCxnSpPr>
        <p:spPr>
          <a:xfrm>
            <a:off x="6899246" y="2633117"/>
            <a:ext cx="17446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29DD51B-940A-44CB-9B22-90583DCE8117}"/>
                  </a:ext>
                </a:extLst>
              </p:cNvPr>
              <p:cNvSpPr/>
              <p:nvPr/>
            </p:nvSpPr>
            <p:spPr>
              <a:xfrm>
                <a:off x="4444603" y="2156675"/>
                <a:ext cx="189282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1000 1000 1000 1000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29DD51B-940A-44CB-9B22-90583DCE8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603" y="2156675"/>
                <a:ext cx="1892826" cy="276999"/>
              </a:xfrm>
              <a:prstGeom prst="rect">
                <a:avLst/>
              </a:prstGeom>
              <a:blipFill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479174E-DC9F-4BDB-8CFE-BF9E77EC6AFF}"/>
                  </a:ext>
                </a:extLst>
              </p:cNvPr>
              <p:cNvSpPr/>
              <p:nvPr/>
            </p:nvSpPr>
            <p:spPr>
              <a:xfrm>
                <a:off x="4494809" y="2762994"/>
                <a:ext cx="179241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12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1111 1111 1111 0000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479174E-DC9F-4BDB-8CFE-BF9E77EC6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809" y="2762994"/>
                <a:ext cx="1792414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03E8906-0E19-4E50-94D5-DB4A0BC59082}"/>
                  </a:ext>
                </a:extLst>
              </p:cNvPr>
              <p:cNvSpPr/>
              <p:nvPr/>
            </p:nvSpPr>
            <p:spPr>
              <a:xfrm>
                <a:off x="6815998" y="2245703"/>
                <a:ext cx="1911101" cy="387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1000 1000 1000 0000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03E8906-0E19-4E50-94D5-DB4A0BC59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998" y="2245703"/>
                <a:ext cx="1911101" cy="387414"/>
              </a:xfrm>
              <a:prstGeom prst="rect">
                <a:avLst/>
              </a:prstGeom>
              <a:blipFill>
                <a:blip r:embed="rId6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E683E85-D338-40C6-AE6C-C0F3E364EDB9}"/>
                  </a:ext>
                </a:extLst>
              </p:cNvPr>
              <p:cNvSpPr/>
              <p:nvPr/>
            </p:nvSpPr>
            <p:spPr>
              <a:xfrm>
                <a:off x="4928878" y="1821359"/>
                <a:ext cx="145172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4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1/4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E683E85-D338-40C6-AE6C-C0F3E364E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878" y="1821359"/>
                <a:ext cx="1451721" cy="307777"/>
              </a:xfrm>
              <a:prstGeom prst="rect">
                <a:avLst/>
              </a:prstGeom>
              <a:blipFill>
                <a:blip r:embed="rId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8D82DB3-77B0-451E-B47A-B03968AAA3C7}"/>
                  </a:ext>
                </a:extLst>
              </p:cNvPr>
              <p:cNvSpPr/>
              <p:nvPr/>
            </p:nvSpPr>
            <p:spPr>
              <a:xfrm>
                <a:off x="7043508" y="1832969"/>
                <a:ext cx="13254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140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3/4</a:t>
                </a:r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1110</a:t>
                </a: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8D82DB3-77B0-451E-B47A-B03968AAA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08" y="1832969"/>
                <a:ext cx="1325491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3FCAEA5-EE3B-4C0A-9F04-FFB676D9AEC7}"/>
                  </a:ext>
                </a:extLst>
              </p:cNvPr>
              <p:cNvSpPr/>
              <p:nvPr/>
            </p:nvSpPr>
            <p:spPr>
              <a:xfrm>
                <a:off x="5285250" y="1569537"/>
                <a:ext cx="132539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𝐷𝑒𝑡𝑒𝑟𝑚𝑖𝑛𝑖𝑠𝑡𝑖𝑐𝑎𝑙𝑙𝑦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𝑔𝑒𝑛𝑒𝑟𝑎𝑡𝑒𝑑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𝑏𝑖𝑡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𝑠𝑡𝑟𝑒𝑎𝑚𝑠</m:t>
                      </m:r>
                    </m:oMath>
                  </m:oMathPara>
                </a14:m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3FCAEA5-EE3B-4C0A-9F04-FFB676D9A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50" y="1569537"/>
                <a:ext cx="1325391" cy="276999"/>
              </a:xfrm>
              <a:prstGeom prst="rect">
                <a:avLst/>
              </a:prstGeom>
              <a:blipFill>
                <a:blip r:embed="rId9"/>
                <a:stretch>
                  <a:fillRect r="-12212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044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52" grpId="0"/>
      <p:bldP spid="54" grpId="0" animBg="1"/>
      <p:bldP spid="55" grpId="0" animBg="1"/>
      <p:bldP spid="57" grpId="0" animBg="1"/>
      <p:bldP spid="62" grpId="0"/>
      <p:bldP spid="66" grpId="0" animBg="1"/>
      <p:bldP spid="70" grpId="0"/>
      <p:bldP spid="71" grpId="0"/>
      <p:bldP spid="72" grpId="0"/>
      <p:bldP spid="73" grpId="0"/>
      <p:bldP spid="76" grpId="0"/>
      <p:bldP spid="79" grpId="0" animBg="1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2A7-99A7-4960-B8C9-9ECB6479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Thermometer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67E2-6DFF-497C-BF43-BF10F0D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4450"/>
            <a:ext cx="7772400" cy="952500"/>
          </a:xfrm>
        </p:spPr>
        <p:txBody>
          <a:bodyPr/>
          <a:lstStyle/>
          <a:p>
            <a:r>
              <a:rPr lang="en-US" sz="2000" dirty="0"/>
              <a:t>All the 1’s are grouped together and appear consecutively, as well as all the 0’s.</a:t>
            </a:r>
          </a:p>
          <a:p>
            <a:pPr marL="342946" lvl="1" indent="0">
              <a:buNone/>
            </a:pPr>
            <a:endParaRPr lang="en-US" sz="2000" dirty="0"/>
          </a:p>
          <a:p>
            <a:pPr marL="342946" lvl="1" indent="0">
              <a:buNone/>
            </a:pPr>
            <a:endParaRPr lang="en-US" sz="2000" dirty="0"/>
          </a:p>
          <a:p>
            <a:pPr marL="342946" lvl="1" indent="0">
              <a:buNone/>
            </a:pPr>
            <a:endParaRPr lang="en-US" sz="2000" dirty="0"/>
          </a:p>
          <a:p>
            <a:pPr marL="342946" lvl="1" indent="0">
              <a:buNone/>
            </a:pP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02DB86-2B00-429A-AE10-1414D5067559}"/>
                  </a:ext>
                </a:extLst>
              </p:cNvPr>
              <p:cNvSpPr txBox="1"/>
              <p:nvPr/>
            </p:nvSpPr>
            <p:spPr>
              <a:xfrm>
                <a:off x="1447800" y="2111019"/>
                <a:ext cx="1659379" cy="1299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1400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1110</m:t>
                      </m:r>
                    </m:oMath>
                  </m:oMathPara>
                </a14:m>
                <a:endParaRPr lang="en-US" sz="1400" b="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1400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4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sz="1400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1400" b="0" i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11111000</m:t>
                      </m:r>
                    </m:oMath>
                  </m:oMathPara>
                </a14:m>
                <a:endParaRPr lang="en-US" sz="1400" b="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02DB86-2B00-429A-AE10-1414D506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11019"/>
                <a:ext cx="1659379" cy="12992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53575D-2DA7-4178-A074-1D2076E344C9}"/>
              </a:ext>
            </a:extLst>
          </p:cNvPr>
          <p:cNvSpPr txBox="1"/>
          <p:nvPr/>
        </p:nvSpPr>
        <p:spPr>
          <a:xfrm>
            <a:off x="2743200" y="3867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FC5822-D819-4923-90F4-822472811BDF}"/>
              </a:ext>
            </a:extLst>
          </p:cNvPr>
          <p:cNvSpPr txBox="1">
            <a:spLocks/>
          </p:cNvSpPr>
          <p:nvPr/>
        </p:nvSpPr>
        <p:spPr bwMode="auto">
          <a:xfrm>
            <a:off x="685800" y="3310692"/>
            <a:ext cx="7772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marL="257209" indent="-25720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87" indent="-2143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100">
                <a:solidFill>
                  <a:srgbClr val="595959"/>
                </a:solidFill>
                <a:latin typeface="+mn-lt"/>
                <a:ea typeface="ＭＳ Ｐゴシック" charset="0"/>
              </a:defRPr>
            </a:lvl2pPr>
            <a:lvl3pPr marL="857364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1800">
                <a:solidFill>
                  <a:srgbClr val="595959"/>
                </a:solidFill>
                <a:latin typeface="+mn-lt"/>
                <a:ea typeface="ＭＳ Ｐゴシック" charset="0"/>
              </a:defRPr>
            </a:lvl3pPr>
            <a:lvl4pPr marL="1200310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4pPr>
            <a:lvl5pPr marL="1543256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5pPr>
            <a:lvl6pPr marL="1886201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9147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2093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5039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000" kern="0" dirty="0"/>
              <a:t>This encoding is not a requirement, but a consequence of the circuit used to generate deterministic bit streams.</a:t>
            </a:r>
          </a:p>
          <a:p>
            <a:pPr marL="342946" lvl="1" indent="0">
              <a:buFontTx/>
              <a:buNone/>
            </a:pPr>
            <a:endParaRPr lang="en-US" sz="2000" kern="0" dirty="0"/>
          </a:p>
          <a:p>
            <a:pPr marL="342946" lvl="1" indent="0">
              <a:buFontTx/>
              <a:buNone/>
            </a:pPr>
            <a:endParaRPr lang="en-US" sz="2000" kern="0" dirty="0"/>
          </a:p>
          <a:p>
            <a:pPr marL="342946" lvl="1" indent="0">
              <a:buFontTx/>
              <a:buNone/>
            </a:pPr>
            <a:endParaRPr lang="en-US" sz="2000" kern="0" dirty="0"/>
          </a:p>
          <a:p>
            <a:pPr marL="342946" lvl="1" indent="0">
              <a:buFontTx/>
              <a:buNone/>
            </a:pPr>
            <a:endParaRPr lang="en-US" sz="2000" kern="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7175DF-2D4D-4D37-AC4E-E7A0163BE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248" y="2111019"/>
            <a:ext cx="2743200" cy="119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0" y="57150"/>
            <a:ext cx="7772400" cy="857250"/>
          </a:xfrm>
        </p:spPr>
        <p:txBody>
          <a:bodyPr/>
          <a:lstStyle/>
          <a:p>
            <a:r>
              <a:rPr lang="en-US" dirty="0"/>
              <a:t>Problem solved?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998" y="1047750"/>
            <a:ext cx="7772400" cy="3467100"/>
          </a:xfrm>
        </p:spPr>
        <p:txBody>
          <a:bodyPr/>
          <a:lstStyle/>
          <a:p>
            <a:r>
              <a:rPr lang="en-US" sz="2000" dirty="0"/>
              <a:t>The Deterministic Approach solves the problem of inaccuracy</a:t>
            </a:r>
          </a:p>
          <a:p>
            <a:r>
              <a:rPr lang="en-US" sz="2000" dirty="0"/>
              <a:t>But it does not solve the issue of long latency.</a:t>
            </a:r>
          </a:p>
          <a:p>
            <a:r>
              <a:rPr lang="en-US" sz="2000" dirty="0"/>
              <a:t>The number of bits at the output is the product of the number of bits of all its inputs</a:t>
            </a:r>
          </a:p>
          <a:p>
            <a:r>
              <a:rPr lang="en-US" sz="2000" dirty="0"/>
              <a:t>This is a mathematical requirement for full precision.</a:t>
            </a:r>
          </a:p>
          <a:p>
            <a:r>
              <a:rPr lang="en-US" sz="2000" dirty="0"/>
              <a:t>But this exponential increase in latency becomes intolerable for large circuits.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1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0" y="57150"/>
            <a:ext cx="7772400" cy="857250"/>
          </a:xfrm>
        </p:spPr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19150"/>
            <a:ext cx="7772400" cy="34671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91BF81-A0AA-48C5-B14C-13CFF0B266F8}"/>
                  </a:ext>
                </a:extLst>
              </p:cNvPr>
              <p:cNvSpPr txBox="1"/>
              <p:nvPr/>
            </p:nvSpPr>
            <p:spPr>
              <a:xfrm>
                <a:off x="874070" y="1962150"/>
                <a:ext cx="73914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For a given set of input operands of length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, compute the output 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clock cycles</a:t>
                </a: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, producing the most mathematically accurate result possible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91BF81-A0AA-48C5-B14C-13CFF0B26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70" y="1962150"/>
                <a:ext cx="7391400" cy="1015663"/>
              </a:xfrm>
              <a:prstGeom prst="rect">
                <a:avLst/>
              </a:prstGeom>
              <a:blipFill>
                <a:blip r:embed="rId2"/>
                <a:stretch>
                  <a:fillRect t="-3012" r="-330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85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2B4E-EA6B-4378-8D2C-1849AAA4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235C9-FA80-47AF-A191-6298C76D3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den>
                    </m:f>
                  </m:oMath>
                </a14:m>
                <a:endPara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We cannot afford to go to 256 bits.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4.6875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000" b="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We want a design that always produces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, and not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, nor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</a:t>
                </a:r>
                <a:b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235C9-FA80-47AF-A191-6298C76D3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274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0" y="57150"/>
            <a:ext cx="7772400" cy="857250"/>
          </a:xfrm>
        </p:spPr>
        <p:txBody>
          <a:bodyPr/>
          <a:lstStyle/>
          <a:p>
            <a:r>
              <a:rPr lang="en-US" dirty="0"/>
              <a:t>A naïve attempt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19150"/>
            <a:ext cx="7772400" cy="1036577"/>
          </a:xfrm>
        </p:spPr>
        <p:txBody>
          <a:bodyPr/>
          <a:lstStyle/>
          <a:p>
            <a:r>
              <a:rPr lang="en-US" sz="1800" dirty="0"/>
              <a:t>The length of the output bit-stream is proportional to the size of the input bit-stream.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12313-20EE-4F56-A26C-F612EC854199}"/>
              </a:ext>
            </a:extLst>
          </p:cNvPr>
          <p:cNvSpPr txBox="1"/>
          <p:nvPr/>
        </p:nvSpPr>
        <p:spPr>
          <a:xfrm>
            <a:off x="2607616" y="1823966"/>
            <a:ext cx="578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11 11  11 00 00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1   1    1   0   0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38C0E7-0B44-4391-A0F1-AB59C955703C}"/>
              </a:ext>
            </a:extLst>
          </p:cNvPr>
          <p:cNvCxnSpPr>
            <a:cxnSpLocks/>
          </p:cNvCxnSpPr>
          <p:nvPr/>
        </p:nvCxnSpPr>
        <p:spPr>
          <a:xfrm>
            <a:off x="2950019" y="173490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ADF3F0-76C5-42BA-B381-ACB98DD2097E}"/>
              </a:ext>
            </a:extLst>
          </p:cNvPr>
          <p:cNvCxnSpPr>
            <a:cxnSpLocks/>
          </p:cNvCxnSpPr>
          <p:nvPr/>
        </p:nvCxnSpPr>
        <p:spPr>
          <a:xfrm>
            <a:off x="3252840" y="173490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21638F-7AA4-4CD9-BC67-F43FB58C6D85}"/>
              </a:ext>
            </a:extLst>
          </p:cNvPr>
          <p:cNvCxnSpPr>
            <a:cxnSpLocks/>
          </p:cNvCxnSpPr>
          <p:nvPr/>
        </p:nvCxnSpPr>
        <p:spPr>
          <a:xfrm>
            <a:off x="3561599" y="173490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84659C-C3A0-42A9-AF0F-CF50D9BF2084}"/>
              </a:ext>
            </a:extLst>
          </p:cNvPr>
          <p:cNvCxnSpPr>
            <a:cxnSpLocks/>
          </p:cNvCxnSpPr>
          <p:nvPr/>
        </p:nvCxnSpPr>
        <p:spPr>
          <a:xfrm>
            <a:off x="3852543" y="173490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EED9C4-7494-4190-8CC0-550D2FFE365B}"/>
              </a:ext>
            </a:extLst>
          </p:cNvPr>
          <p:cNvSpPr txBox="1"/>
          <p:nvPr/>
        </p:nvSpPr>
        <p:spPr>
          <a:xfrm>
            <a:off x="4267200" y="1855727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bit-stream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572F7-5AF5-4AFC-BD66-96998F11E520}"/>
              </a:ext>
            </a:extLst>
          </p:cNvPr>
          <p:cNvSpPr txBox="1"/>
          <p:nvPr/>
        </p:nvSpPr>
        <p:spPr>
          <a:xfrm>
            <a:off x="4258293" y="2132726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Down-sampled bit-stream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45CACE-F725-43D5-9A93-556A105BB7FE}"/>
              </a:ext>
            </a:extLst>
          </p:cNvPr>
          <p:cNvCxnSpPr>
            <a:cxnSpLocks/>
          </p:cNvCxnSpPr>
          <p:nvPr/>
        </p:nvCxnSpPr>
        <p:spPr>
          <a:xfrm flipV="1">
            <a:off x="2534382" y="2132726"/>
            <a:ext cx="3429991" cy="14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B238C9-1685-44BF-91C9-FA7B450B6ECE}"/>
              </a:ext>
            </a:extLst>
          </p:cNvPr>
          <p:cNvSpPr txBox="1">
            <a:spLocks/>
          </p:cNvSpPr>
          <p:nvPr/>
        </p:nvSpPr>
        <p:spPr bwMode="auto">
          <a:xfrm>
            <a:off x="762000" y="2896255"/>
            <a:ext cx="7772400" cy="14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marL="257209" indent="-25720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87" indent="-2143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100">
                <a:solidFill>
                  <a:srgbClr val="595959"/>
                </a:solidFill>
                <a:latin typeface="+mn-lt"/>
                <a:ea typeface="ＭＳ Ｐゴシック" charset="0"/>
              </a:defRPr>
            </a:lvl2pPr>
            <a:lvl3pPr marL="857364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1800">
                <a:solidFill>
                  <a:srgbClr val="595959"/>
                </a:solidFill>
                <a:latin typeface="+mn-lt"/>
                <a:ea typeface="ＭＳ Ｐゴシック" charset="0"/>
              </a:defRPr>
            </a:lvl3pPr>
            <a:lvl4pPr marL="1200310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4pPr>
            <a:lvl5pPr marL="1543256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5pPr>
            <a:lvl6pPr marL="1886201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9147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2093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5039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The downscaled/</a:t>
            </a:r>
            <a:r>
              <a:rPr lang="en-US" sz="1800" kern="0" dirty="0" err="1"/>
              <a:t>downsampled</a:t>
            </a:r>
            <a:r>
              <a:rPr lang="en-US" sz="1800" kern="0" dirty="0"/>
              <a:t> bit-stream is an approximation, and we run into errors again.</a:t>
            </a:r>
          </a:p>
          <a:p>
            <a:pPr marL="0" indent="0">
              <a:buNone/>
            </a:pPr>
            <a:br>
              <a:rPr lang="en-US" kern="0" dirty="0"/>
            </a:br>
            <a:br>
              <a:rPr lang="en-US" kern="0" dirty="0"/>
            </a:br>
            <a:br>
              <a:rPr lang="en-US" kern="0" dirty="0"/>
            </a:br>
            <a:br>
              <a:rPr lang="en-US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07232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D2B4E-EA6B-4378-8D2C-1849AAA4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235C9-FA80-47AF-A191-6298C76D33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14450"/>
                <a:ext cx="7772400" cy="8572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1800" b="0" dirty="0"/>
              </a:p>
              <a:p>
                <a:r>
                  <a:rPr lang="en-US" sz="1800" dirty="0"/>
                  <a:t>Downscaling each operand by 4 bits.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235C9-FA80-47AF-A191-6298C76D3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14450"/>
                <a:ext cx="7772400" cy="857250"/>
              </a:xfrm>
              <a:blipFill>
                <a:blip r:embed="rId2"/>
                <a:stretch>
                  <a:fillRect l="-941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7E4E764-7343-4A8F-B153-5C944DBE97D9}"/>
              </a:ext>
            </a:extLst>
          </p:cNvPr>
          <p:cNvSpPr txBox="1"/>
          <p:nvPr/>
        </p:nvSpPr>
        <p:spPr>
          <a:xfrm>
            <a:off x="1219200" y="2609433"/>
            <a:ext cx="385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1111 1000 0000 0000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362BCB-FD31-4232-93B0-C960C3C60AE0}"/>
              </a:ext>
            </a:extLst>
          </p:cNvPr>
          <p:cNvCxnSpPr>
            <a:cxnSpLocks/>
          </p:cNvCxnSpPr>
          <p:nvPr/>
        </p:nvCxnSpPr>
        <p:spPr>
          <a:xfrm flipV="1">
            <a:off x="1260453" y="2839835"/>
            <a:ext cx="1485641" cy="65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77AD14-FB1A-4706-A7DA-0495721860C0}"/>
              </a:ext>
            </a:extLst>
          </p:cNvPr>
          <p:cNvCxnSpPr>
            <a:cxnSpLocks/>
          </p:cNvCxnSpPr>
          <p:nvPr/>
        </p:nvCxnSpPr>
        <p:spPr>
          <a:xfrm>
            <a:off x="1618637" y="2542140"/>
            <a:ext cx="0" cy="5812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6B344B-E979-4374-87FB-C4759828E8A3}"/>
              </a:ext>
            </a:extLst>
          </p:cNvPr>
          <p:cNvCxnSpPr>
            <a:cxnSpLocks/>
          </p:cNvCxnSpPr>
          <p:nvPr/>
        </p:nvCxnSpPr>
        <p:spPr>
          <a:xfrm>
            <a:off x="1963021" y="2542140"/>
            <a:ext cx="0" cy="60069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D4CF55-B23A-432B-A0AE-67DD4DEE320C}"/>
              </a:ext>
            </a:extLst>
          </p:cNvPr>
          <p:cNvCxnSpPr>
            <a:cxnSpLocks/>
          </p:cNvCxnSpPr>
          <p:nvPr/>
        </p:nvCxnSpPr>
        <p:spPr>
          <a:xfrm>
            <a:off x="2300158" y="2542140"/>
            <a:ext cx="0" cy="58995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98DAFF-65FB-4188-81FA-1A155CA8A38D}"/>
              </a:ext>
            </a:extLst>
          </p:cNvPr>
          <p:cNvCxnSpPr>
            <a:cxnSpLocks/>
          </p:cNvCxnSpPr>
          <p:nvPr/>
        </p:nvCxnSpPr>
        <p:spPr>
          <a:xfrm>
            <a:off x="2651789" y="2542140"/>
            <a:ext cx="0" cy="60069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EE0F6A2-80CC-4523-A72B-242130171B54}"/>
              </a:ext>
            </a:extLst>
          </p:cNvPr>
          <p:cNvSpPr txBox="1"/>
          <p:nvPr/>
        </p:nvSpPr>
        <p:spPr>
          <a:xfrm>
            <a:off x="3552420" y="2609433"/>
            <a:ext cx="1705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1111 1111 1111 1110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084349-EF51-434D-B6DA-5B8E7220484E}"/>
              </a:ext>
            </a:extLst>
          </p:cNvPr>
          <p:cNvCxnSpPr>
            <a:cxnSpLocks/>
          </p:cNvCxnSpPr>
          <p:nvPr/>
        </p:nvCxnSpPr>
        <p:spPr>
          <a:xfrm flipV="1">
            <a:off x="3593673" y="2839835"/>
            <a:ext cx="1485641" cy="65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0B6469-DCA7-4A38-A0D7-C9A1A238484F}"/>
              </a:ext>
            </a:extLst>
          </p:cNvPr>
          <p:cNvCxnSpPr>
            <a:cxnSpLocks/>
          </p:cNvCxnSpPr>
          <p:nvPr/>
        </p:nvCxnSpPr>
        <p:spPr>
          <a:xfrm>
            <a:off x="3951858" y="2542140"/>
            <a:ext cx="0" cy="58995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C8287C-CA53-465D-8B2A-D61F0ABDB981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4309968" y="2553442"/>
            <a:ext cx="0" cy="58995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71865B-1B40-473B-B5EC-B83BD1366F86}"/>
              </a:ext>
            </a:extLst>
          </p:cNvPr>
          <p:cNvCxnSpPr>
            <a:cxnSpLocks/>
          </p:cNvCxnSpPr>
          <p:nvPr/>
        </p:nvCxnSpPr>
        <p:spPr>
          <a:xfrm>
            <a:off x="4619892" y="2550869"/>
            <a:ext cx="0" cy="59196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D3E95C-87D6-45A6-A05F-74BF87BE3043}"/>
              </a:ext>
            </a:extLst>
          </p:cNvPr>
          <p:cNvCxnSpPr>
            <a:cxnSpLocks/>
          </p:cNvCxnSpPr>
          <p:nvPr/>
        </p:nvCxnSpPr>
        <p:spPr>
          <a:xfrm>
            <a:off x="4969135" y="2550869"/>
            <a:ext cx="0" cy="5725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1CA4AA-E6FE-4007-82F4-E2459285BE9D}"/>
              </a:ext>
            </a:extLst>
          </p:cNvPr>
          <p:cNvSpPr txBox="1"/>
          <p:nvPr/>
        </p:nvSpPr>
        <p:spPr>
          <a:xfrm>
            <a:off x="1219200" y="2846370"/>
            <a:ext cx="143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1       0       0      0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11CD38-13F4-4764-AA0E-D2C5B36D2F45}"/>
              </a:ext>
            </a:extLst>
          </p:cNvPr>
          <p:cNvSpPr txBox="1"/>
          <p:nvPr/>
        </p:nvSpPr>
        <p:spPr>
          <a:xfrm>
            <a:off x="3593673" y="2866401"/>
            <a:ext cx="1432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1      1       1      1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3CBA61-1BA2-4C31-BDEB-8E7F2D195554}"/>
              </a:ext>
            </a:extLst>
          </p:cNvPr>
          <p:cNvSpPr txBox="1"/>
          <p:nvPr/>
        </p:nvSpPr>
        <p:spPr>
          <a:xfrm>
            <a:off x="5923665" y="2578100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bit-stream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9CCD0B-03E0-4941-AB83-846AB74D5530}"/>
              </a:ext>
            </a:extLst>
          </p:cNvPr>
          <p:cNvSpPr txBox="1"/>
          <p:nvPr/>
        </p:nvSpPr>
        <p:spPr>
          <a:xfrm>
            <a:off x="5680569" y="2811859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Down-sampled bit-stream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08341C-94E2-4ED7-8E9F-9B21A225875D}"/>
                  </a:ext>
                </a:extLst>
              </p:cNvPr>
              <p:cNvSpPr txBox="1"/>
              <p:nvPr/>
            </p:nvSpPr>
            <p:spPr>
              <a:xfrm>
                <a:off x="1935494" y="2157113"/>
                <a:ext cx="2122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908341C-94E2-4ED7-8E9F-9B21A2258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94" y="2157113"/>
                <a:ext cx="212238" cy="276999"/>
              </a:xfrm>
              <a:prstGeom prst="rect">
                <a:avLst/>
              </a:prstGeom>
              <a:blipFill>
                <a:blip r:embed="rId3"/>
                <a:stretch>
                  <a:fillRect l="-26471" r="-2352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6C7ED9-2276-4C95-AE00-6002CBE68C99}"/>
                  </a:ext>
                </a:extLst>
              </p:cNvPr>
              <p:cNvSpPr txBox="1"/>
              <p:nvPr/>
            </p:nvSpPr>
            <p:spPr>
              <a:xfrm>
                <a:off x="4230374" y="2127928"/>
                <a:ext cx="222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6C7ED9-2276-4C95-AE00-6002CBE68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74" y="2127928"/>
                <a:ext cx="222625" cy="276999"/>
              </a:xfrm>
              <a:prstGeom prst="rect">
                <a:avLst/>
              </a:prstGeom>
              <a:blipFill>
                <a:blip r:embed="rId4"/>
                <a:stretch>
                  <a:fillRect l="-25000" r="-1944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CCB2E5-886C-4C52-A44A-62583A6D997C}"/>
                  </a:ext>
                </a:extLst>
              </p:cNvPr>
              <p:cNvSpPr txBox="1"/>
              <p:nvPr/>
            </p:nvSpPr>
            <p:spPr>
              <a:xfrm>
                <a:off x="678156" y="3198824"/>
                <a:ext cx="7010401" cy="483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7209" lvl="0" indent="-257209" eaLnBrk="1" hangingPunct="1">
                  <a:spcBef>
                    <a:spcPct val="20000"/>
                  </a:spcBef>
                  <a:buClr>
                    <a:srgbClr val="7A0019"/>
                  </a:buClr>
                  <a:buFontTx/>
                  <a:buChar char="•"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  <a:t>With Optimal Approximation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 ≈</m:t>
                    </m:r>
                    <m:f>
                      <m:f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≈</m:t>
                    </m:r>
                    <m:f>
                      <m:fPr>
                        <m:ctrlP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3CCB2E5-886C-4C52-A44A-62583A6D9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56" y="3198824"/>
                <a:ext cx="7010401" cy="483466"/>
              </a:xfrm>
              <a:prstGeom prst="rect">
                <a:avLst/>
              </a:prstGeom>
              <a:blipFill>
                <a:blip r:embed="rId5"/>
                <a:stretch>
                  <a:fillRect l="-522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757C9B50-1BEC-4522-B479-69065A73FB59}"/>
              </a:ext>
            </a:extLst>
          </p:cNvPr>
          <p:cNvSpPr/>
          <p:nvPr/>
        </p:nvSpPr>
        <p:spPr>
          <a:xfrm>
            <a:off x="1461700" y="3682290"/>
            <a:ext cx="243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1000  1000  1000  1000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84A146E-FCE2-491E-BF72-68B1FD19F827}"/>
              </a:ext>
            </a:extLst>
          </p:cNvPr>
          <p:cNvCxnSpPr>
            <a:cxnSpLocks/>
          </p:cNvCxnSpPr>
          <p:nvPr/>
        </p:nvCxnSpPr>
        <p:spPr>
          <a:xfrm>
            <a:off x="1392384" y="4280094"/>
            <a:ext cx="25711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AFF798D-522C-4DF2-AE0D-284219A89D1E}"/>
              </a:ext>
            </a:extLst>
          </p:cNvPr>
          <p:cNvSpPr/>
          <p:nvPr/>
        </p:nvSpPr>
        <p:spPr>
          <a:xfrm>
            <a:off x="1449111" y="4267140"/>
            <a:ext cx="2426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1000   1000 1000  1000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2F0DD10-64B2-4BA4-A36B-D0A3E71963F7}"/>
              </a:ext>
            </a:extLst>
          </p:cNvPr>
          <p:cNvSpPr/>
          <p:nvPr/>
        </p:nvSpPr>
        <p:spPr>
          <a:xfrm>
            <a:off x="1449111" y="3933674"/>
            <a:ext cx="243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1111  1111   1111  1111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D422A19-F83A-4A5F-9383-FBC9480F6B8D}"/>
                  </a:ext>
                </a:extLst>
              </p:cNvPr>
              <p:cNvSpPr txBox="1"/>
              <p:nvPr/>
            </p:nvSpPr>
            <p:spPr>
              <a:xfrm>
                <a:off x="4999615" y="3587672"/>
                <a:ext cx="3660538" cy="1165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𝑅𝑒𝑠𝑢𝑙𝑡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b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Even with optimal approximations,</a:t>
                </a:r>
                <a:b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our result is not ideal.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D422A19-F83A-4A5F-9383-FBC9480F6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615" y="3587672"/>
                <a:ext cx="3660538" cy="1165704"/>
              </a:xfrm>
              <a:prstGeom prst="rect">
                <a:avLst/>
              </a:prstGeom>
              <a:blipFill>
                <a:blip r:embed="rId6"/>
                <a:stretch>
                  <a:fillRect l="-1331" r="-1331" b="-7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7F72A1-BCF6-4D05-9DD1-76901829D63D}"/>
                  </a:ext>
                </a:extLst>
              </p:cNvPr>
              <p:cNvSpPr txBox="1"/>
              <p:nvPr/>
            </p:nvSpPr>
            <p:spPr>
              <a:xfrm>
                <a:off x="1112935" y="3710523"/>
                <a:ext cx="476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7F72A1-BCF6-4D05-9DD1-76901829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35" y="3710523"/>
                <a:ext cx="476734" cy="276999"/>
              </a:xfrm>
              <a:prstGeom prst="rect">
                <a:avLst/>
              </a:prstGeom>
              <a:blipFill>
                <a:blip r:embed="rId7"/>
                <a:stretch>
                  <a:fillRect l="-10256" r="-76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B44835-B246-4B96-9053-476470CB0743}"/>
                  </a:ext>
                </a:extLst>
              </p:cNvPr>
              <p:cNvSpPr txBox="1"/>
              <p:nvPr/>
            </p:nvSpPr>
            <p:spPr>
              <a:xfrm>
                <a:off x="1100346" y="3961304"/>
                <a:ext cx="487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B44835-B246-4B96-9053-476470CB0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46" y="3961304"/>
                <a:ext cx="487120" cy="276999"/>
              </a:xfrm>
              <a:prstGeom prst="rect">
                <a:avLst/>
              </a:prstGeom>
              <a:blipFill>
                <a:blip r:embed="rId8"/>
                <a:stretch>
                  <a:fillRect l="-11392" r="-886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EDE78D-4B8A-48C2-9436-0BC7F7CECC65}"/>
                  </a:ext>
                </a:extLst>
              </p:cNvPr>
              <p:cNvSpPr txBox="1"/>
              <p:nvPr/>
            </p:nvSpPr>
            <p:spPr>
              <a:xfrm>
                <a:off x="1099006" y="4302403"/>
                <a:ext cx="487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EDE78D-4B8A-48C2-9436-0BC7F7CE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06" y="4302403"/>
                <a:ext cx="487120" cy="276999"/>
              </a:xfrm>
              <a:prstGeom prst="rect">
                <a:avLst/>
              </a:prstGeom>
              <a:blipFill>
                <a:blip r:embed="rId9"/>
                <a:stretch>
                  <a:fillRect l="-8750" r="-625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899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22" grpId="0"/>
      <p:bldP spid="28" grpId="0"/>
      <p:bldP spid="29" grpId="0"/>
      <p:bldP spid="40" grpId="0"/>
      <p:bldP spid="41" grpId="0"/>
      <p:bldP spid="42" grpId="0"/>
      <p:bldP spid="43" grpId="0"/>
      <p:bldP spid="46" grpId="0"/>
      <p:bldP spid="47" grpId="0"/>
      <p:bldP spid="49" grpId="0"/>
      <p:bldP spid="50" grpId="0"/>
      <p:bldP spid="51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5C5A-9648-45FA-9D52-FF058BCB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857250"/>
          </a:xfrm>
        </p:spPr>
        <p:txBody>
          <a:bodyPr/>
          <a:lstStyle/>
          <a:p>
            <a:r>
              <a:rPr lang="en-US" dirty="0"/>
              <a:t>A Better Attempt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9153-153F-4ACC-A22E-B3B0CDC71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19150"/>
            <a:ext cx="7772400" cy="2971800"/>
          </a:xfrm>
        </p:spPr>
        <p:txBody>
          <a:bodyPr/>
          <a:lstStyle/>
          <a:p>
            <a:r>
              <a:rPr lang="en-US" sz="2000" dirty="0"/>
              <a:t>Exploit the predictable nature of Thermometer Encodings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114F10-81C8-4E88-94A9-7EBBE40167C8}"/>
              </a:ext>
            </a:extLst>
          </p:cNvPr>
          <p:cNvSpPr txBox="1"/>
          <p:nvPr/>
        </p:nvSpPr>
        <p:spPr>
          <a:xfrm>
            <a:off x="1181933" y="3687925"/>
            <a:ext cx="578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11 11 10 00 00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1   1   1   0   0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CA1289-9952-4F07-8197-DCBA13BB8FCB}"/>
              </a:ext>
            </a:extLst>
          </p:cNvPr>
          <p:cNvCxnSpPr>
            <a:cxnSpLocks/>
          </p:cNvCxnSpPr>
          <p:nvPr/>
        </p:nvCxnSpPr>
        <p:spPr>
          <a:xfrm>
            <a:off x="1520379" y="359292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25281D-5E6C-455F-9BED-C21E7D444593}"/>
              </a:ext>
            </a:extLst>
          </p:cNvPr>
          <p:cNvCxnSpPr>
            <a:cxnSpLocks/>
          </p:cNvCxnSpPr>
          <p:nvPr/>
        </p:nvCxnSpPr>
        <p:spPr>
          <a:xfrm>
            <a:off x="1805387" y="359292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234287-BFF8-46F2-B43A-8B87F891BF49}"/>
              </a:ext>
            </a:extLst>
          </p:cNvPr>
          <p:cNvCxnSpPr>
            <a:cxnSpLocks/>
          </p:cNvCxnSpPr>
          <p:nvPr/>
        </p:nvCxnSpPr>
        <p:spPr>
          <a:xfrm>
            <a:off x="2081320" y="359292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630337-BC05-47F7-9BAB-D67C084C7B29}"/>
              </a:ext>
            </a:extLst>
          </p:cNvPr>
          <p:cNvCxnSpPr>
            <a:cxnSpLocks/>
          </p:cNvCxnSpPr>
          <p:nvPr/>
        </p:nvCxnSpPr>
        <p:spPr>
          <a:xfrm>
            <a:off x="2383690" y="3592923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845CA11-00B2-46D0-9310-203ED8F07A42}"/>
              </a:ext>
            </a:extLst>
          </p:cNvPr>
          <p:cNvSpPr txBox="1"/>
          <p:nvPr/>
        </p:nvSpPr>
        <p:spPr>
          <a:xfrm>
            <a:off x="2837560" y="3713747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bit-stream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8D2F32-DFB1-4345-9C6C-D0F31FC7C07D}"/>
              </a:ext>
            </a:extLst>
          </p:cNvPr>
          <p:cNvSpPr txBox="1"/>
          <p:nvPr/>
        </p:nvSpPr>
        <p:spPr>
          <a:xfrm>
            <a:off x="2828653" y="3990746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Down-sampled bit-stream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CA24E63-B988-479A-A651-E3428B50D8B4}"/>
              </a:ext>
            </a:extLst>
          </p:cNvPr>
          <p:cNvCxnSpPr>
            <a:cxnSpLocks/>
          </p:cNvCxnSpPr>
          <p:nvPr/>
        </p:nvCxnSpPr>
        <p:spPr>
          <a:xfrm flipV="1">
            <a:off x="1104742" y="3990746"/>
            <a:ext cx="3429991" cy="14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2B2252B7-5AE2-46D0-A1A7-48BB1A9E0BD6}"/>
              </a:ext>
            </a:extLst>
          </p:cNvPr>
          <p:cNvSpPr/>
          <p:nvPr/>
        </p:nvSpPr>
        <p:spPr>
          <a:xfrm>
            <a:off x="1854148" y="4019558"/>
            <a:ext cx="204849" cy="262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40F5BD-AD67-4BFC-8301-D4C9A30C60C9}"/>
              </a:ext>
            </a:extLst>
          </p:cNvPr>
          <p:cNvSpPr txBox="1"/>
          <p:nvPr/>
        </p:nvSpPr>
        <p:spPr>
          <a:xfrm>
            <a:off x="3360717" y="2031318"/>
            <a:ext cx="578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11 11 10 00 00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472E29-FC7A-410B-9085-E26086623B43}"/>
              </a:ext>
            </a:extLst>
          </p:cNvPr>
          <p:cNvCxnSpPr>
            <a:cxnSpLocks/>
          </p:cNvCxnSpPr>
          <p:nvPr/>
        </p:nvCxnSpPr>
        <p:spPr>
          <a:xfrm>
            <a:off x="3699163" y="1936316"/>
            <a:ext cx="0" cy="39782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185FF9-25B4-4D50-85AE-5C6C4D2C8FE9}"/>
              </a:ext>
            </a:extLst>
          </p:cNvPr>
          <p:cNvCxnSpPr>
            <a:cxnSpLocks/>
          </p:cNvCxnSpPr>
          <p:nvPr/>
        </p:nvCxnSpPr>
        <p:spPr>
          <a:xfrm>
            <a:off x="3984171" y="1936316"/>
            <a:ext cx="0" cy="39782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1FB9778-33FF-4413-B742-227085A8624C}"/>
              </a:ext>
            </a:extLst>
          </p:cNvPr>
          <p:cNvCxnSpPr>
            <a:cxnSpLocks/>
          </p:cNvCxnSpPr>
          <p:nvPr/>
        </p:nvCxnSpPr>
        <p:spPr>
          <a:xfrm>
            <a:off x="4264295" y="1936316"/>
            <a:ext cx="0" cy="41222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1D6277-56BB-4F0A-A58B-2E90415DA9CC}"/>
              </a:ext>
            </a:extLst>
          </p:cNvPr>
          <p:cNvCxnSpPr>
            <a:cxnSpLocks/>
          </p:cNvCxnSpPr>
          <p:nvPr/>
        </p:nvCxnSpPr>
        <p:spPr>
          <a:xfrm>
            <a:off x="4551279" y="1939917"/>
            <a:ext cx="6183" cy="40862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069E4C3-EFA0-4756-8943-1934AA2D9702}"/>
              </a:ext>
            </a:extLst>
          </p:cNvPr>
          <p:cNvSpPr txBox="1"/>
          <p:nvPr/>
        </p:nvSpPr>
        <p:spPr>
          <a:xfrm>
            <a:off x="5016344" y="2057140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bit-stream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97F593-6054-4F64-9E0F-C9D15C85441D}"/>
              </a:ext>
            </a:extLst>
          </p:cNvPr>
          <p:cNvCxnSpPr>
            <a:cxnSpLocks/>
          </p:cNvCxnSpPr>
          <p:nvPr/>
        </p:nvCxnSpPr>
        <p:spPr>
          <a:xfrm flipV="1">
            <a:off x="3283526" y="2334139"/>
            <a:ext cx="3429991" cy="14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998AC6-28D3-422D-9E97-6B497AD7C5C8}"/>
              </a:ext>
            </a:extLst>
          </p:cNvPr>
          <p:cNvCxnSpPr/>
          <p:nvPr/>
        </p:nvCxnSpPr>
        <p:spPr>
          <a:xfrm flipH="1">
            <a:off x="2517906" y="2458830"/>
            <a:ext cx="1585356" cy="94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BCAC9F9-F253-494D-A975-E79AEC5D0C48}"/>
              </a:ext>
            </a:extLst>
          </p:cNvPr>
          <p:cNvCxnSpPr/>
          <p:nvPr/>
        </p:nvCxnSpPr>
        <p:spPr>
          <a:xfrm>
            <a:off x="4298529" y="2447689"/>
            <a:ext cx="1953829" cy="100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B09F065-78FA-4BF2-88E9-EC32BA810758}"/>
              </a:ext>
            </a:extLst>
          </p:cNvPr>
          <p:cNvSpPr txBox="1"/>
          <p:nvPr/>
        </p:nvSpPr>
        <p:spPr>
          <a:xfrm>
            <a:off x="1918000" y="2667329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Sampled bit = 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6391370-E651-40C1-BC1B-2F4B3E33F822}"/>
              </a:ext>
            </a:extLst>
          </p:cNvPr>
          <p:cNvSpPr txBox="1"/>
          <p:nvPr/>
        </p:nvSpPr>
        <p:spPr>
          <a:xfrm>
            <a:off x="5400268" y="2659075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Sampled bit =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C26A6D4-B5A3-4C14-B897-4205AA80CFA4}"/>
              </a:ext>
            </a:extLst>
          </p:cNvPr>
          <p:cNvSpPr txBox="1"/>
          <p:nvPr/>
        </p:nvSpPr>
        <p:spPr>
          <a:xfrm>
            <a:off x="5181600" y="3662540"/>
            <a:ext cx="578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11 11 10 00 00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1   1   0   0   0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F13CED1-5B35-424F-BB8F-A8D043AD1200}"/>
              </a:ext>
            </a:extLst>
          </p:cNvPr>
          <p:cNvCxnSpPr>
            <a:cxnSpLocks/>
          </p:cNvCxnSpPr>
          <p:nvPr/>
        </p:nvCxnSpPr>
        <p:spPr>
          <a:xfrm>
            <a:off x="5520046" y="3567538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70A2EC8-4799-4B4E-80E9-2DE43F06EAA0}"/>
              </a:ext>
            </a:extLst>
          </p:cNvPr>
          <p:cNvCxnSpPr>
            <a:cxnSpLocks/>
          </p:cNvCxnSpPr>
          <p:nvPr/>
        </p:nvCxnSpPr>
        <p:spPr>
          <a:xfrm>
            <a:off x="5805054" y="3567538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FB83CE4-76E1-4528-B9B9-D6432FC10F09}"/>
              </a:ext>
            </a:extLst>
          </p:cNvPr>
          <p:cNvCxnSpPr>
            <a:cxnSpLocks/>
          </p:cNvCxnSpPr>
          <p:nvPr/>
        </p:nvCxnSpPr>
        <p:spPr>
          <a:xfrm>
            <a:off x="6090061" y="3567538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ADF8DE6-A037-4BFB-88CF-4525BEC12CB7}"/>
              </a:ext>
            </a:extLst>
          </p:cNvPr>
          <p:cNvCxnSpPr>
            <a:cxnSpLocks/>
          </p:cNvCxnSpPr>
          <p:nvPr/>
        </p:nvCxnSpPr>
        <p:spPr>
          <a:xfrm>
            <a:off x="6392882" y="3567538"/>
            <a:ext cx="0" cy="79564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141C8ED-D2F4-459F-9448-B7FE4680A32F}"/>
              </a:ext>
            </a:extLst>
          </p:cNvPr>
          <p:cNvSpPr txBox="1"/>
          <p:nvPr/>
        </p:nvSpPr>
        <p:spPr>
          <a:xfrm>
            <a:off x="6837227" y="3688362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bit-stream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1C63FE-D82B-4F28-99D9-5622A2556A2D}"/>
              </a:ext>
            </a:extLst>
          </p:cNvPr>
          <p:cNvSpPr txBox="1"/>
          <p:nvPr/>
        </p:nvSpPr>
        <p:spPr>
          <a:xfrm>
            <a:off x="6828320" y="3965361"/>
            <a:ext cx="2852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Down-sampled bit-stream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473BDD-01B7-4AB6-813E-C588CABF3BEC}"/>
              </a:ext>
            </a:extLst>
          </p:cNvPr>
          <p:cNvCxnSpPr>
            <a:cxnSpLocks/>
          </p:cNvCxnSpPr>
          <p:nvPr/>
        </p:nvCxnSpPr>
        <p:spPr>
          <a:xfrm flipV="1">
            <a:off x="5104409" y="3965361"/>
            <a:ext cx="3429991" cy="1440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2939AE0-E09F-461A-A4D1-F7375A70A63E}"/>
              </a:ext>
            </a:extLst>
          </p:cNvPr>
          <p:cNvSpPr/>
          <p:nvPr/>
        </p:nvSpPr>
        <p:spPr>
          <a:xfrm>
            <a:off x="5854699" y="3994173"/>
            <a:ext cx="204849" cy="262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3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  <p:bldP spid="37" grpId="0"/>
      <p:bldP spid="38" grpId="0"/>
      <p:bldP spid="47" grpId="0" animBg="1"/>
      <p:bldP spid="49" grpId="0"/>
      <p:bldP spid="54" grpId="0"/>
      <p:bldP spid="58" grpId="0"/>
      <p:bldP spid="59" grpId="0"/>
      <p:bldP spid="60" grpId="0"/>
      <p:bldP spid="65" grpId="0"/>
      <p:bldP spid="66" grpId="0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862-678A-4F7E-B163-71E0203A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Example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A62787-A156-4909-9C74-947A5E3C7374}"/>
              </a:ext>
            </a:extLst>
          </p:cNvPr>
          <p:cNvSpPr txBox="1"/>
          <p:nvPr/>
        </p:nvSpPr>
        <p:spPr>
          <a:xfrm>
            <a:off x="4417033" y="2681234"/>
            <a:ext cx="1124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Down-scaled bit-stream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48A470-5711-4C63-BE10-ABA35BE790C3}"/>
              </a:ext>
            </a:extLst>
          </p:cNvPr>
          <p:cNvSpPr txBox="1"/>
          <p:nvPr/>
        </p:nvSpPr>
        <p:spPr>
          <a:xfrm>
            <a:off x="3073115" y="2073521"/>
            <a:ext cx="385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1111 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0000 0000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EE249A-D50B-4102-B43F-7ECCB2270395}"/>
              </a:ext>
            </a:extLst>
          </p:cNvPr>
          <p:cNvSpPr txBox="1"/>
          <p:nvPr/>
        </p:nvSpPr>
        <p:spPr>
          <a:xfrm>
            <a:off x="4572000" y="1885950"/>
            <a:ext cx="19018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bit-stream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481404-98D9-4A9E-AA19-A50D443CD796}"/>
              </a:ext>
            </a:extLst>
          </p:cNvPr>
          <p:cNvCxnSpPr>
            <a:cxnSpLocks/>
          </p:cNvCxnSpPr>
          <p:nvPr/>
        </p:nvCxnSpPr>
        <p:spPr>
          <a:xfrm flipV="1">
            <a:off x="3114368" y="2303923"/>
            <a:ext cx="1485641" cy="65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AC357C-94CD-49D7-B9F2-A2C14FBEF28F}"/>
              </a:ext>
            </a:extLst>
          </p:cNvPr>
          <p:cNvCxnSpPr>
            <a:cxnSpLocks/>
          </p:cNvCxnSpPr>
          <p:nvPr/>
        </p:nvCxnSpPr>
        <p:spPr>
          <a:xfrm>
            <a:off x="3816936" y="2362836"/>
            <a:ext cx="0" cy="2861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C6592EE-AABC-4825-B3C3-8B5FAB1BFB23}"/>
              </a:ext>
            </a:extLst>
          </p:cNvPr>
          <p:cNvSpPr txBox="1"/>
          <p:nvPr/>
        </p:nvSpPr>
        <p:spPr>
          <a:xfrm>
            <a:off x="3095373" y="2389610"/>
            <a:ext cx="787395" cy="205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Rounding down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9C098F-D012-4EC4-A05D-5B63BB0127E6}"/>
              </a:ext>
            </a:extLst>
          </p:cNvPr>
          <p:cNvCxnSpPr>
            <a:cxnSpLocks/>
          </p:cNvCxnSpPr>
          <p:nvPr/>
        </p:nvCxnSpPr>
        <p:spPr>
          <a:xfrm>
            <a:off x="3472552" y="2006228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917AC7-E980-4C2F-B927-F7212316281D}"/>
              </a:ext>
            </a:extLst>
          </p:cNvPr>
          <p:cNvCxnSpPr>
            <a:cxnSpLocks/>
          </p:cNvCxnSpPr>
          <p:nvPr/>
        </p:nvCxnSpPr>
        <p:spPr>
          <a:xfrm>
            <a:off x="3816936" y="2006228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B60710-0BC9-4040-8F93-CB000DA34BA1}"/>
              </a:ext>
            </a:extLst>
          </p:cNvPr>
          <p:cNvCxnSpPr>
            <a:cxnSpLocks/>
          </p:cNvCxnSpPr>
          <p:nvPr/>
        </p:nvCxnSpPr>
        <p:spPr>
          <a:xfrm>
            <a:off x="4154073" y="2006228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E426FB-9883-48BF-AFEE-3189590F0A82}"/>
              </a:ext>
            </a:extLst>
          </p:cNvPr>
          <p:cNvCxnSpPr>
            <a:cxnSpLocks/>
          </p:cNvCxnSpPr>
          <p:nvPr/>
        </p:nvCxnSpPr>
        <p:spPr>
          <a:xfrm>
            <a:off x="4505704" y="2006228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92A6C5-CBA7-43FB-A1A3-51DEC6E9099A}"/>
              </a:ext>
            </a:extLst>
          </p:cNvPr>
          <p:cNvSpPr txBox="1"/>
          <p:nvPr/>
        </p:nvSpPr>
        <p:spPr>
          <a:xfrm>
            <a:off x="3560307" y="2648964"/>
            <a:ext cx="59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4C6C9F-62B6-4407-9C80-EA07AADC65DD}"/>
                  </a:ext>
                </a:extLst>
              </p:cNvPr>
              <p:cNvSpPr txBox="1"/>
              <p:nvPr/>
            </p:nvSpPr>
            <p:spPr>
              <a:xfrm>
                <a:off x="3550079" y="1638953"/>
                <a:ext cx="322974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33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933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4C6C9F-62B6-4407-9C80-EA07AADC6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79" y="1638953"/>
                <a:ext cx="322974" cy="269113"/>
              </a:xfrm>
              <a:prstGeom prst="rect">
                <a:avLst/>
              </a:prstGeom>
              <a:blipFill>
                <a:blip r:embed="rId2"/>
                <a:stretch>
                  <a:fillRect l="-5660" r="-566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77325A-301D-44C2-BB48-4B4C42CD1FE9}"/>
                  </a:ext>
                </a:extLst>
              </p:cNvPr>
              <p:cNvSpPr txBox="1"/>
              <p:nvPr/>
            </p:nvSpPr>
            <p:spPr>
              <a:xfrm>
                <a:off x="2994168" y="2875184"/>
                <a:ext cx="1511539" cy="89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33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933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933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9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sz="9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933" i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933" i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US" sz="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33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𝐸𝑟𝑟𝑜𝑟</m:t>
                      </m:r>
                      <m:r>
                        <a:rPr lang="en-US" sz="933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33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933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933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933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=5−4=1</m:t>
                      </m:r>
                    </m:oMath>
                  </m:oMathPara>
                </a14:m>
                <a:endParaRPr lang="en-US" sz="93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93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(Under -Approximation)</a:t>
                </a:r>
                <a:br>
                  <a:rPr lang="en-US" sz="93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33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77325A-301D-44C2-BB48-4B4C42CD1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168" y="2875184"/>
                <a:ext cx="1511539" cy="896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3AA87BB-56FE-4513-B8CF-20B1AC9B2D51}"/>
              </a:ext>
            </a:extLst>
          </p:cNvPr>
          <p:cNvSpPr txBox="1"/>
          <p:nvPr/>
        </p:nvSpPr>
        <p:spPr>
          <a:xfrm>
            <a:off x="5406335" y="2073521"/>
            <a:ext cx="1604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1111 1111 1111 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1110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CA7A73-7DFE-4EF4-993F-67845E345754}"/>
              </a:ext>
            </a:extLst>
          </p:cNvPr>
          <p:cNvCxnSpPr>
            <a:cxnSpLocks/>
          </p:cNvCxnSpPr>
          <p:nvPr/>
        </p:nvCxnSpPr>
        <p:spPr>
          <a:xfrm flipV="1">
            <a:off x="5447588" y="2303923"/>
            <a:ext cx="1485641" cy="653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68145E-EDA6-4A93-969F-2780BF35A9BB}"/>
              </a:ext>
            </a:extLst>
          </p:cNvPr>
          <p:cNvCxnSpPr>
            <a:cxnSpLocks/>
          </p:cNvCxnSpPr>
          <p:nvPr/>
        </p:nvCxnSpPr>
        <p:spPr>
          <a:xfrm>
            <a:off x="6150157" y="2362836"/>
            <a:ext cx="0" cy="28613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355C32C-483E-46C0-9992-DCECD7488716}"/>
              </a:ext>
            </a:extLst>
          </p:cNvPr>
          <p:cNvSpPr txBox="1"/>
          <p:nvPr/>
        </p:nvSpPr>
        <p:spPr>
          <a:xfrm>
            <a:off x="5428593" y="2381592"/>
            <a:ext cx="787395" cy="205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Rounding down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4C4E1D-2767-4EC3-AA0F-A72AF61002C9}"/>
              </a:ext>
            </a:extLst>
          </p:cNvPr>
          <p:cNvCxnSpPr>
            <a:cxnSpLocks/>
          </p:cNvCxnSpPr>
          <p:nvPr/>
        </p:nvCxnSpPr>
        <p:spPr>
          <a:xfrm>
            <a:off x="5805773" y="2006228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6315FBB-36CA-4F15-8BB4-2E822BCB5F25}"/>
              </a:ext>
            </a:extLst>
          </p:cNvPr>
          <p:cNvCxnSpPr>
            <a:cxnSpLocks/>
          </p:cNvCxnSpPr>
          <p:nvPr/>
        </p:nvCxnSpPr>
        <p:spPr>
          <a:xfrm>
            <a:off x="6150157" y="2006228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B73580-6C9E-4C0D-A807-B2F9E1C3549B}"/>
              </a:ext>
            </a:extLst>
          </p:cNvPr>
          <p:cNvCxnSpPr>
            <a:cxnSpLocks/>
          </p:cNvCxnSpPr>
          <p:nvPr/>
        </p:nvCxnSpPr>
        <p:spPr>
          <a:xfrm>
            <a:off x="6473807" y="2014957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72DAF9-E01E-4059-BAAD-D78586E55E79}"/>
              </a:ext>
            </a:extLst>
          </p:cNvPr>
          <p:cNvCxnSpPr>
            <a:cxnSpLocks/>
          </p:cNvCxnSpPr>
          <p:nvPr/>
        </p:nvCxnSpPr>
        <p:spPr>
          <a:xfrm>
            <a:off x="6823050" y="2014957"/>
            <a:ext cx="0" cy="28896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37182D6-AABB-4F05-8AB8-A2039B4CF7B1}"/>
              </a:ext>
            </a:extLst>
          </p:cNvPr>
          <p:cNvSpPr txBox="1"/>
          <p:nvPr/>
        </p:nvSpPr>
        <p:spPr>
          <a:xfrm>
            <a:off x="5893527" y="2648964"/>
            <a:ext cx="59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6EE550-C462-441A-BE21-7FAE60A06957}"/>
                  </a:ext>
                </a:extLst>
              </p:cNvPr>
              <p:cNvSpPr txBox="1"/>
              <p:nvPr/>
            </p:nvSpPr>
            <p:spPr>
              <a:xfrm>
                <a:off x="5883298" y="1638953"/>
                <a:ext cx="322974" cy="273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33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933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33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933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D6EE550-C462-441A-BE21-7FAE60A06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98" y="1638953"/>
                <a:ext cx="322974" cy="273536"/>
              </a:xfrm>
              <a:prstGeom prst="rect">
                <a:avLst/>
              </a:prstGeom>
              <a:blipFill>
                <a:blip r:embed="rId4"/>
                <a:stretch>
                  <a:fillRect l="-5660" t="-2222" r="-943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4EBB34-571F-400A-ACA4-D494A2D64A00}"/>
                  </a:ext>
                </a:extLst>
              </p:cNvPr>
              <p:cNvSpPr txBox="1"/>
              <p:nvPr/>
            </p:nvSpPr>
            <p:spPr>
              <a:xfrm>
                <a:off x="5387726" y="2868422"/>
                <a:ext cx="1563698" cy="104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33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933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933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933" i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9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933" i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sz="9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933" b="0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933" i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US" sz="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33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𝐸𝑟𝑟𝑜𝑟</m:t>
                      </m:r>
                      <m:r>
                        <a:rPr lang="en-US" sz="933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933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933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933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933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933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933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933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933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933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933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933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933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:r>
                  <a:rPr lang="en-US" sz="93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(Under -Approximation)</a:t>
                </a:r>
                <a:br>
                  <a:rPr lang="en-US" sz="93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en-US" sz="93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33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4EBB34-571F-400A-ACA4-D494A2D64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26" y="2868422"/>
                <a:ext cx="1563698" cy="104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166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37" grpId="0"/>
      <p:bldP spid="38" grpId="0"/>
      <p:bldP spid="39" grpId="0"/>
      <p:bldP spid="40" grpId="0"/>
      <p:bldP spid="43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862-678A-4F7E-B163-71E0203A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F77B27-7587-43F8-B3B1-B9E0765FE4F6}"/>
                  </a:ext>
                </a:extLst>
              </p:cNvPr>
              <p:cNvSpPr txBox="1"/>
              <p:nvPr/>
            </p:nvSpPr>
            <p:spPr>
              <a:xfrm>
                <a:off x="2245656" y="1423875"/>
                <a:ext cx="2097744" cy="663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120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1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00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2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b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F77B27-7587-43F8-B3B1-B9E0765FE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56" y="1423875"/>
                <a:ext cx="2097744" cy="663451"/>
              </a:xfrm>
              <a:prstGeom prst="rect">
                <a:avLst/>
              </a:prstGeom>
              <a:blipFill>
                <a:blip r:embed="rId2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B21CCF-FD31-47F7-9342-EECF6FAC3C13}"/>
                  </a:ext>
                </a:extLst>
              </p:cNvPr>
              <p:cNvSpPr txBox="1"/>
              <p:nvPr/>
            </p:nvSpPr>
            <p:spPr>
              <a:xfrm>
                <a:off x="3281529" y="2836337"/>
                <a:ext cx="2733341" cy="150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933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933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933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1333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r>
                  <a:rPr lang="en-US" sz="93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00 1</a:t>
                </a:r>
                <a:r>
                  <a: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00 1</a:t>
                </a:r>
                <a:r>
                  <a: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00 1</a:t>
                </a:r>
                <a:r>
                  <a: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</a:p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1111 1111 1111  </a:t>
                </a:r>
                <a:r>
                  <a:rPr lang="en-US" sz="1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0000</a:t>
                </a:r>
              </a:p>
              <a:p>
                <a:pPr algn="ctr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DB21CCF-FD31-47F7-9342-EECF6FAC3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29" y="2836337"/>
                <a:ext cx="2733341" cy="1503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E6FFAD1-4D34-4485-A7F0-0973FFC804CE}"/>
                  </a:ext>
                </a:extLst>
              </p:cNvPr>
              <p:cNvSpPr txBox="1"/>
              <p:nvPr/>
            </p:nvSpPr>
            <p:spPr>
              <a:xfrm>
                <a:off x="4648199" y="1423875"/>
                <a:ext cx="2543401" cy="10327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120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i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=111</m:t>
                    </m:r>
                    <m:r>
                      <a:rPr lang="en-US" sz="1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2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b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b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b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E6FFAD1-4D34-4485-A7F0-0973FFC8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1423875"/>
                <a:ext cx="2543401" cy="1032783"/>
              </a:xfrm>
              <a:prstGeom prst="rect">
                <a:avLst/>
              </a:prstGeom>
              <a:blipFill>
                <a:blip r:embed="rId4"/>
                <a:stretch>
                  <a:fillRect t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CD57A0-C523-4CA8-AE40-565BF903136D}"/>
                  </a:ext>
                </a:extLst>
              </p:cNvPr>
              <p:cNvSpPr txBox="1"/>
              <p:nvPr/>
            </p:nvSpPr>
            <p:spPr>
              <a:xfrm>
                <a:off x="2743200" y="1691639"/>
                <a:ext cx="939681" cy="309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BCD57A0-C523-4CA8-AE40-565BF9031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691639"/>
                <a:ext cx="939681" cy="309637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3050DD9-F9F0-4933-91CA-D007A20471FA}"/>
                  </a:ext>
                </a:extLst>
              </p:cNvPr>
              <p:cNvSpPr txBox="1"/>
              <p:nvPr/>
            </p:nvSpPr>
            <p:spPr>
              <a:xfrm>
                <a:off x="5354583" y="1681089"/>
                <a:ext cx="923714" cy="309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2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2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3050DD9-F9F0-4933-91CA-D007A2047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583" y="1681089"/>
                <a:ext cx="923714" cy="309637"/>
              </a:xfrm>
              <a:prstGeom prst="rect">
                <a:avLst/>
              </a:prstGeom>
              <a:blipFill>
                <a:blip r:embed="rId6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3B28E759-DCE7-49D0-8B71-1181D3250C64}"/>
              </a:ext>
            </a:extLst>
          </p:cNvPr>
          <p:cNvSpPr txBox="1"/>
          <p:nvPr/>
        </p:nvSpPr>
        <p:spPr>
          <a:xfrm>
            <a:off x="609600" y="2090955"/>
            <a:ext cx="8191133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209" marR="0" lvl="0" indent="-25720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 bits that we highlighted are carrying </a:t>
            </a:r>
            <a:r>
              <a:rPr kumimoji="0" lang="en-US" b="0" i="1" u="sng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</a:rPr>
              <a:t>partially incorrect information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</a:rPr>
              <a:t>.</a:t>
            </a:r>
          </a:p>
          <a:p>
            <a:pPr marL="257209" marR="0" lvl="0" indent="-25720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 bit is repeated in the clock-division process.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1FD85-C3BF-485B-9B34-A235FD26329D}"/>
              </a:ext>
            </a:extLst>
          </p:cNvPr>
          <p:cNvSpPr txBox="1"/>
          <p:nvPr/>
        </p:nvSpPr>
        <p:spPr>
          <a:xfrm>
            <a:off x="597139" y="380984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209" marR="0" lvl="0" indent="-257209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buFontTx/>
              <a:buChar char="•"/>
              <a:tabLst/>
              <a:defRPr/>
            </a:pPr>
            <a:r>
              <a:rPr lang="en-US" kern="0" dirty="0">
                <a:solidFill>
                  <a:srgbClr val="595959"/>
                </a:solidFill>
                <a:latin typeface="Arial"/>
              </a:rPr>
              <a:t>Use this opportunity to </a:t>
            </a:r>
            <a:r>
              <a:rPr lang="en-US" i="1" u="sng" kern="0" dirty="0">
                <a:solidFill>
                  <a:srgbClr val="595959"/>
                </a:solidFill>
                <a:latin typeface="Arial"/>
              </a:rPr>
              <a:t>correct</a:t>
            </a:r>
            <a:r>
              <a:rPr lang="en-US" kern="0" dirty="0">
                <a:solidFill>
                  <a:srgbClr val="595959"/>
                </a:solidFill>
                <a:latin typeface="Arial"/>
              </a:rPr>
              <a:t> those erroneous bits by </a:t>
            </a:r>
            <a:r>
              <a:rPr lang="en-US" i="1" u="sng" kern="0" dirty="0">
                <a:solidFill>
                  <a:srgbClr val="595959"/>
                </a:solidFill>
                <a:latin typeface="Arial"/>
              </a:rPr>
              <a:t>inverting</a:t>
            </a:r>
            <a:r>
              <a:rPr lang="en-US" kern="0" dirty="0">
                <a:solidFill>
                  <a:srgbClr val="595959"/>
                </a:solidFill>
                <a:latin typeface="Arial"/>
              </a:rPr>
              <a:t> them.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3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7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70" y="57150"/>
            <a:ext cx="7772400" cy="857250"/>
          </a:xfrm>
        </p:spPr>
        <p:txBody>
          <a:bodyPr/>
          <a:lstStyle/>
          <a:p>
            <a:r>
              <a:rPr lang="en-US" dirty="0"/>
              <a:t>An Introduction to Stochastic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19150"/>
            <a:ext cx="7772400" cy="3467100"/>
          </a:xfrm>
        </p:spPr>
        <p:txBody>
          <a:bodyPr/>
          <a:lstStyle/>
          <a:p>
            <a:r>
              <a:rPr lang="en-US" sz="2000" dirty="0"/>
              <a:t>Stochastic computing revolves around a </a:t>
            </a:r>
            <a:r>
              <a:rPr lang="en-US" sz="2000" i="1" u="sng" dirty="0"/>
              <a:t>non-positional</a:t>
            </a:r>
            <a:r>
              <a:rPr lang="en-US" sz="2000" dirty="0"/>
              <a:t> encoding for numbers.</a:t>
            </a:r>
          </a:p>
          <a:p>
            <a:r>
              <a:rPr lang="en-US" sz="2000" dirty="0"/>
              <a:t>Numbers are represented as </a:t>
            </a:r>
            <a:r>
              <a:rPr lang="en-US" sz="2000" i="1" u="sng" dirty="0"/>
              <a:t>fractional values</a:t>
            </a:r>
            <a:r>
              <a:rPr lang="en-US" sz="2000" dirty="0"/>
              <a:t>. </a:t>
            </a:r>
          </a:p>
          <a:p>
            <a:r>
              <a:rPr lang="en-US" sz="2000" dirty="0"/>
              <a:t>Operations are performed on </a:t>
            </a:r>
            <a:r>
              <a:rPr lang="en-US" sz="2000" i="1" u="sng" dirty="0"/>
              <a:t>randomly generated bitstreams</a:t>
            </a:r>
            <a:r>
              <a:rPr lang="en-US" sz="20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2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862-678A-4F7E-B163-71E0203A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54CDA-0042-4514-B971-ECF103FF26D2}"/>
                  </a:ext>
                </a:extLst>
              </p:cNvPr>
              <p:cNvSpPr txBox="1"/>
              <p:nvPr/>
            </p:nvSpPr>
            <p:spPr>
              <a:xfrm>
                <a:off x="649224" y="1885950"/>
                <a:ext cx="8191133" cy="1975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7209" marR="0" lvl="0" indent="-257209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𝐸𝑟𝑟𝑜𝑟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sSup>
                      <m:sSup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𝐴</m:t>
                        </m:r>
                      </m:e>
                      <m:sup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′</m:t>
                        </m:r>
                      </m:sup>
                    </m:sSup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=1</m:t>
                    </m:r>
                  </m:oMath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ＭＳ Ｐゴシック" charset="0"/>
                </a:endParaRPr>
              </a:p>
              <a:p>
                <a:pPr marL="600155" lvl="1" indent="-257209" eaLnBrk="1" hangingPunct="1">
                  <a:spcBef>
                    <a:spcPct val="20000"/>
                  </a:spcBef>
                  <a:buClr>
                    <a:srgbClr val="7A0019"/>
                  </a:buClr>
                  <a:buFontTx/>
                  <a:buChar char="•"/>
                  <a:defRPr/>
                </a:pPr>
                <a:r>
                  <a:rPr lang="en-US" kern="0" dirty="0">
                    <a:solidFill>
                      <a:srgbClr val="595959"/>
                    </a:solidFill>
                    <a:latin typeface="Arial"/>
                  </a:rPr>
                  <a:t>We need to invert the erroneous 0, 1 out of the 4 times it is repeated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ＭＳ Ｐゴシック" charset="0"/>
                </a:endParaRPr>
              </a:p>
              <a:p>
                <a:pPr marL="257209" lvl="0" indent="-257209" eaLnBrk="1" hangingPunct="1">
                  <a:spcBef>
                    <a:spcPct val="20000"/>
                  </a:spcBef>
                  <a:buClr>
                    <a:srgbClr val="7A0019"/>
                  </a:buClr>
                  <a:buFontTx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kern="0" dirty="0">
                  <a:solidFill>
                    <a:srgbClr val="595959"/>
                  </a:solidFill>
                  <a:latin typeface="Arial"/>
                </a:endParaRPr>
              </a:p>
              <a:p>
                <a:pPr marL="600155" lvl="1" indent="-257209" eaLnBrk="1" hangingPunct="1">
                  <a:spcBef>
                    <a:spcPct val="20000"/>
                  </a:spcBef>
                  <a:buClr>
                    <a:srgbClr val="7A0019"/>
                  </a:buClr>
                  <a:buFontTx/>
                  <a:buChar char="•"/>
                  <a:defRPr/>
                </a:pPr>
                <a:r>
                  <a:rPr lang="en-US" kern="0" dirty="0">
                    <a:solidFill>
                      <a:srgbClr val="595959"/>
                    </a:solidFill>
                    <a:latin typeface="Arial"/>
                  </a:rPr>
                  <a:t>We need to invert the erroneous 0, 3 out of the 4 times it is repeated</a:t>
                </a:r>
              </a:p>
              <a:p>
                <a:pPr marL="257209" marR="0" lvl="0" indent="-257209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SzTx/>
                  <a:buFontTx/>
                  <a:buChar char="•"/>
                  <a:tabLst/>
                  <a:defRPr/>
                </a:pPr>
                <a:r>
                  <a:rPr lang="en-US" kern="0" noProof="0" dirty="0">
                    <a:solidFill>
                      <a:srgbClr val="595959"/>
                    </a:solidFill>
                    <a:latin typeface="Arial"/>
                  </a:rPr>
                  <a:t>The bit-flips need to happen in the right proportion with respect to the other operand!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54CDA-0042-4514-B971-ECF103FF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1885950"/>
                <a:ext cx="8191133" cy="1975926"/>
              </a:xfrm>
              <a:prstGeom prst="rect">
                <a:avLst/>
              </a:prstGeom>
              <a:blipFill>
                <a:blip r:embed="rId2"/>
                <a:stretch>
                  <a:fillRect l="-596" t="-1231" b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420DDDE-1E7B-4FA6-966A-12AADF043C9A}"/>
              </a:ext>
            </a:extLst>
          </p:cNvPr>
          <p:cNvSpPr txBox="1"/>
          <p:nvPr/>
        </p:nvSpPr>
        <p:spPr>
          <a:xfrm>
            <a:off x="3276600" y="1024234"/>
            <a:ext cx="273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00 1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00 1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00 1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1111 1111 1111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5D3580-A35F-48FB-BAB4-C72F4F3CCBFE}"/>
                  </a:ext>
                </a:extLst>
              </p:cNvPr>
              <p:cNvSpPr txBox="1"/>
              <p:nvPr/>
            </p:nvSpPr>
            <p:spPr>
              <a:xfrm>
                <a:off x="3124200" y="1055043"/>
                <a:ext cx="476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5D3580-A35F-48FB-BAB4-C72F4F3CC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055043"/>
                <a:ext cx="476734" cy="276999"/>
              </a:xfrm>
              <a:prstGeom prst="rect">
                <a:avLst/>
              </a:prstGeom>
              <a:blipFill>
                <a:blip r:embed="rId3"/>
                <a:stretch>
                  <a:fillRect l="-10256" r="-641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7C05A5-0C25-4083-94E4-C2441E26BFAA}"/>
                  </a:ext>
                </a:extLst>
              </p:cNvPr>
              <p:cNvSpPr txBox="1"/>
              <p:nvPr/>
            </p:nvSpPr>
            <p:spPr>
              <a:xfrm>
                <a:off x="3124200" y="1331996"/>
                <a:ext cx="487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7C05A5-0C25-4083-94E4-C2441E26B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331996"/>
                <a:ext cx="487120" cy="276999"/>
              </a:xfrm>
              <a:prstGeom prst="rect">
                <a:avLst/>
              </a:prstGeom>
              <a:blipFill>
                <a:blip r:embed="rId4"/>
                <a:stretch>
                  <a:fillRect l="-11392" r="-759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70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  <p:bldP spid="10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C862-678A-4F7E-B163-71E0203A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4287"/>
            <a:ext cx="7772400" cy="857250"/>
          </a:xfrm>
        </p:spPr>
        <p:txBody>
          <a:bodyPr/>
          <a:lstStyle/>
          <a:p>
            <a:r>
              <a:rPr lang="en-US" dirty="0"/>
              <a:t>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54CDA-0042-4514-B971-ECF103FF26D2}"/>
                  </a:ext>
                </a:extLst>
              </p:cNvPr>
              <p:cNvSpPr txBox="1"/>
              <p:nvPr/>
            </p:nvSpPr>
            <p:spPr>
              <a:xfrm>
                <a:off x="649224" y="1885950"/>
                <a:ext cx="8191133" cy="295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7209" lvl="0" indent="-257209" eaLnBrk="1" hangingPunct="1">
                  <a:spcBef>
                    <a:spcPct val="20000"/>
                  </a:spcBef>
                  <a:buClr>
                    <a:srgbClr val="7A0019"/>
                  </a:buClr>
                  <a:buFontTx/>
                  <a:buChar char="•"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𝐼𝑛𝑣</m:t>
                    </m:r>
                    <m:d>
                      <m:d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pPr>
                          <m:e>
                            <m:r>
                              <a:rPr kumimoji="0" 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595959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𝐸𝑟𝑟𝑜𝑟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sSup>
                      <m:sSup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𝐴</m:t>
                        </m:r>
                      </m:e>
                      <m:sup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′</m:t>
                        </m:r>
                      </m:sup>
                    </m:sSup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 ∗ </m:t>
                    </m:r>
                    <m:sSup>
                      <m:sSup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𝐵</m:t>
                        </m:r>
                      </m:e>
                      <m:sup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</a:br>
                <a14:m>
                  <m:oMath xmlns:m="http://schemas.openxmlformats.org/officeDocument/2006/math">
                    <m:r>
                      <a:rPr kumimoji="0" lang="en-US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                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=  1 ∗</m:t>
                    </m:r>
                    <m:f>
                      <m:fPr>
                        <m:ctrlP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fPr>
                      <m:num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num>
                      <m:den>
                        <m:r>
                          <a:rPr kumimoji="0" lang="en-US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595959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charset="0"/>
                          </a:rPr>
                          <m:t>4</m:t>
                        </m:r>
                      </m:den>
                    </m:f>
                  </m:oMath>
                </a14:m>
                <a:b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kumimoji="0" lang="en-US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</a:rPr>
                      <m:t>1</m:t>
                    </m:r>
                  </m:oMath>
                </a14:m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ＭＳ Ｐゴシック" charset="0"/>
                </a:endParaRPr>
              </a:p>
              <a:p>
                <a:pPr marL="257209" indent="-257209" eaLnBrk="1" hangingPunct="1">
                  <a:spcBef>
                    <a:spcPct val="20000"/>
                  </a:spcBef>
                  <a:buClr>
                    <a:srgbClr val="7A0019"/>
                  </a:buClr>
                  <a:buFontTx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𝐼𝑛𝑣</m:t>
                    </m:r>
                    <m:d>
                      <m:dPr>
                        <m:ctrlP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kern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𝐸𝑟𝑟𝑜𝑟</m:t>
                    </m:r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US" kern="0" dirty="0">
                    <a:solidFill>
                      <a:srgbClr val="595959"/>
                    </a:solidFill>
                    <a:latin typeface="Arial"/>
                  </a:rPr>
                </a:br>
                <a14:m>
                  <m:oMath xmlns:m="http://schemas.openxmlformats.org/officeDocument/2006/math">
                    <m:r>
                      <a:rPr lang="en-US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ker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kern="0">
                            <a:solidFill>
                              <a:srgbClr val="595959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br>
                  <a:rPr lang="en-US" kern="0" dirty="0">
                    <a:solidFill>
                      <a:srgbClr val="595959"/>
                    </a:solidFill>
                    <a:latin typeface="Arial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kern="0" smtClean="0">
                        <a:solidFill>
                          <a:srgbClr val="595959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kern="0" dirty="0">
                  <a:solidFill>
                    <a:srgbClr val="595959"/>
                  </a:solidFill>
                  <a:latin typeface="Arial"/>
                </a:endParaRPr>
              </a:p>
              <a:p>
                <a:pPr marL="257209" indent="-257209" eaLnBrk="1" hangingPunct="1">
                  <a:spcBef>
                    <a:spcPct val="20000"/>
                  </a:spcBef>
                  <a:buClr>
                    <a:srgbClr val="7A0019"/>
                  </a:buClr>
                  <a:buFontTx/>
                  <a:buChar char="•"/>
                  <a:defRPr/>
                </a:pPr>
                <a:r>
                  <a:rPr lang="en-US" kern="0" dirty="0">
                    <a:solidFill>
                      <a:srgbClr val="595959"/>
                    </a:solidFill>
                    <a:latin typeface="Arial"/>
                  </a:rPr>
                  <a:t>This is another stochastic multiply operation!</a:t>
                </a:r>
              </a:p>
              <a:p>
                <a:pPr marL="257209" marR="0" lvl="0" indent="-257209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SzTx/>
                  <a:buFontTx/>
                  <a:buChar char="•"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54CDA-0042-4514-B971-ECF103FF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" y="1885950"/>
                <a:ext cx="8191133" cy="2957733"/>
              </a:xfrm>
              <a:prstGeom prst="rect">
                <a:avLst/>
              </a:prstGeom>
              <a:blipFill>
                <a:blip r:embed="rId2"/>
                <a:stretch>
                  <a:fillRect l="-596" t="-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20DDDE-1E7B-4FA6-966A-12AADF043C9A}"/>
                  </a:ext>
                </a:extLst>
              </p:cNvPr>
              <p:cNvSpPr txBox="1"/>
              <p:nvPr/>
            </p:nvSpPr>
            <p:spPr>
              <a:xfrm>
                <a:off x="3185154" y="613225"/>
                <a:ext cx="3119271" cy="1502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00 1</a:t>
                </a:r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00 1</a:t>
                </a:r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00 1</a:t>
                </a:r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1111 1111 1111  </a:t>
                </a:r>
                <a:r>
                  <a: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r>
                  <a: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00 1000 1000 1000</a:t>
                </a:r>
              </a:p>
              <a:p>
                <a:pPr algn="ct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1111 1111 1111  </a:t>
                </a:r>
                <a:r>
                  <a:rPr lang="en-US" sz="1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111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algn="ctr"/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20DDDE-1E7B-4FA6-966A-12AADF043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54" y="613225"/>
                <a:ext cx="3119271" cy="1502463"/>
              </a:xfrm>
              <a:prstGeom prst="rect">
                <a:avLst/>
              </a:prstGeom>
              <a:blipFill>
                <a:blip r:embed="rId3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94619A-12A9-4D2B-AC64-02AC01C238DB}"/>
                  </a:ext>
                </a:extLst>
              </p:cNvPr>
              <p:cNvSpPr txBox="1"/>
              <p:nvPr/>
            </p:nvSpPr>
            <p:spPr>
              <a:xfrm>
                <a:off x="3276600" y="621681"/>
                <a:ext cx="476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94619A-12A9-4D2B-AC64-02AC01C23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21681"/>
                <a:ext cx="476734" cy="276999"/>
              </a:xfrm>
              <a:prstGeom prst="rect">
                <a:avLst/>
              </a:prstGeom>
              <a:blipFill>
                <a:blip r:embed="rId4"/>
                <a:stretch>
                  <a:fillRect l="-10256" r="-641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44A17-B034-4D13-B9EC-DE2DA3AC9EB4}"/>
                  </a:ext>
                </a:extLst>
              </p:cNvPr>
              <p:cNvSpPr txBox="1"/>
              <p:nvPr/>
            </p:nvSpPr>
            <p:spPr>
              <a:xfrm>
                <a:off x="3276600" y="853557"/>
                <a:ext cx="487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44A17-B034-4D13-B9EC-DE2DA3AC9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853557"/>
                <a:ext cx="487120" cy="276999"/>
              </a:xfrm>
              <a:prstGeom prst="rect">
                <a:avLst/>
              </a:prstGeom>
              <a:blipFill>
                <a:blip r:embed="rId5"/>
                <a:stretch>
                  <a:fillRect l="-11392" r="-75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01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3"/>
      <p:bldP spid="10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27AB-9D6D-47E9-A627-EED6B74C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Error Compensation!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4032F-56D1-40D4-957C-A3C44D12020B}"/>
              </a:ext>
            </a:extLst>
          </p:cNvPr>
          <p:cNvSpPr txBox="1"/>
          <p:nvPr/>
        </p:nvSpPr>
        <p:spPr>
          <a:xfrm>
            <a:off x="1447800" y="1358079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00  1000  1000  1000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44A922-0629-49D8-BD89-93F2662B4F82}"/>
              </a:ext>
            </a:extLst>
          </p:cNvPr>
          <p:cNvCxnSpPr>
            <a:cxnSpLocks/>
          </p:cNvCxnSpPr>
          <p:nvPr/>
        </p:nvCxnSpPr>
        <p:spPr>
          <a:xfrm>
            <a:off x="1323243" y="2040462"/>
            <a:ext cx="25711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70CDDA3-C6EB-4C48-A9CB-22BBDE1301D7}"/>
              </a:ext>
            </a:extLst>
          </p:cNvPr>
          <p:cNvSpPr/>
          <p:nvPr/>
        </p:nvSpPr>
        <p:spPr>
          <a:xfrm>
            <a:off x="1366611" y="2019888"/>
            <a:ext cx="248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1100  1000  1000  1000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DD476-5B45-44E7-8734-6370F5581B67}"/>
              </a:ext>
            </a:extLst>
          </p:cNvPr>
          <p:cNvSpPr txBox="1"/>
          <p:nvPr/>
        </p:nvSpPr>
        <p:spPr>
          <a:xfrm>
            <a:off x="1455978" y="1602549"/>
            <a:ext cx="2571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1111  1111   1111 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403908-69C5-440B-AFC3-F6683B7D3AF2}"/>
                  </a:ext>
                </a:extLst>
              </p:cNvPr>
              <p:cNvSpPr txBox="1"/>
              <p:nvPr/>
            </p:nvSpPr>
            <p:spPr>
              <a:xfrm>
                <a:off x="6019800" y="1658786"/>
                <a:ext cx="129285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𝑅𝑒𝑠𝑢𝑙𝑡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403908-69C5-440B-AFC3-F6683B7D3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658786"/>
                <a:ext cx="1292853" cy="5259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6F1A55D-CE00-4AB8-ADBB-41574398F28C}"/>
              </a:ext>
            </a:extLst>
          </p:cNvPr>
          <p:cNvSpPr txBox="1"/>
          <p:nvPr/>
        </p:nvSpPr>
        <p:spPr>
          <a:xfrm>
            <a:off x="304800" y="2757701"/>
            <a:ext cx="8191133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This matches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ＭＳ Ｐゴシック" charset="0"/>
              </a:rPr>
              <a:t> our ideal answer!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7DA5-C4EB-45DD-BF32-A6F169E8ABBC}"/>
                  </a:ext>
                </a:extLst>
              </p:cNvPr>
              <p:cNvSpPr txBox="1"/>
              <p:nvPr/>
            </p:nvSpPr>
            <p:spPr>
              <a:xfrm>
                <a:off x="965862" y="1400165"/>
                <a:ext cx="4767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7DA5-C4EB-45DD-BF32-A6F169E8A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62" y="1400165"/>
                <a:ext cx="476734" cy="276999"/>
              </a:xfrm>
              <a:prstGeom prst="rect">
                <a:avLst/>
              </a:prstGeom>
              <a:blipFill>
                <a:blip r:embed="rId3"/>
                <a:stretch>
                  <a:fillRect l="-8861" r="-632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E2B0A2-05AE-4F57-A9BE-0583DADF6251}"/>
                  </a:ext>
                </a:extLst>
              </p:cNvPr>
              <p:cNvSpPr txBox="1"/>
              <p:nvPr/>
            </p:nvSpPr>
            <p:spPr>
              <a:xfrm>
                <a:off x="960658" y="1654575"/>
                <a:ext cx="487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E2B0A2-05AE-4F57-A9BE-0583DADF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8" y="1654575"/>
                <a:ext cx="487120" cy="276999"/>
              </a:xfrm>
              <a:prstGeom prst="rect">
                <a:avLst/>
              </a:prstGeom>
              <a:blipFill>
                <a:blip r:embed="rId4"/>
                <a:stretch>
                  <a:fillRect l="-11392" r="-886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21F966-9203-47EC-8ADA-8D2D23DE8C81}"/>
                  </a:ext>
                </a:extLst>
              </p:cNvPr>
              <p:cNvSpPr txBox="1"/>
              <p:nvPr/>
            </p:nvSpPr>
            <p:spPr>
              <a:xfrm>
                <a:off x="948414" y="2049675"/>
                <a:ext cx="487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21F966-9203-47EC-8ADA-8D2D23DE8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14" y="2049675"/>
                <a:ext cx="487120" cy="276999"/>
              </a:xfrm>
              <a:prstGeom prst="rect">
                <a:avLst/>
              </a:prstGeom>
              <a:blipFill>
                <a:blip r:embed="rId5"/>
                <a:stretch>
                  <a:fillRect l="-10127" r="-759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605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C213-3953-42FB-80C5-70F255A4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additional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7CDE-291E-4C03-9E33-CEA6575A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We need to determine which bits to invert before we do the main operations.</a:t>
            </a:r>
          </a:p>
          <a:p>
            <a:r>
              <a:rPr lang="en-US" sz="1800" dirty="0"/>
              <a:t>Computing which bits to invert, requires the same number of clock cycles as our main operation</a:t>
            </a:r>
          </a:p>
          <a:p>
            <a:r>
              <a:rPr lang="en-US" sz="1800" dirty="0"/>
              <a:t>This doubles our latency.</a:t>
            </a:r>
          </a:p>
        </p:txBody>
      </p:sp>
    </p:spTree>
    <p:extLst>
      <p:ext uri="{BB962C8B-B14F-4D97-AF65-F5344CB8AC3E}">
        <p14:creationId xmlns:p14="http://schemas.microsoft.com/office/powerpoint/2010/main" val="187875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C213-3953-42FB-80C5-70F255A4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as bad as it seems!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E7CDE-291E-4C03-9E33-CEA6575A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multiply operation to determine which bits to invert, is independent of the main operation.</a:t>
            </a:r>
          </a:p>
          <a:p>
            <a:r>
              <a:rPr lang="en-US" sz="1800" dirty="0"/>
              <a:t>Let’s Pipeline it! Throughput remains the same.</a:t>
            </a:r>
          </a:p>
          <a:p>
            <a:r>
              <a:rPr lang="en-US" sz="1800" dirty="0"/>
              <a:t>Determining errors and Downscaling is accomplished by bit shifts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D5112F6-7697-414C-B6E4-7B31B7A6C7BB}"/>
                  </a:ext>
                </a:extLst>
              </p:cNvPr>
              <p:cNvSpPr/>
              <p:nvPr/>
            </p:nvSpPr>
            <p:spPr bwMode="auto">
              <a:xfrm>
                <a:off x="1014774" y="3448050"/>
                <a:ext cx="381000" cy="457200"/>
              </a:xfrm>
              <a:prstGeom prst="rect">
                <a:avLst/>
              </a:prstGeom>
              <a:solidFill>
                <a:srgbClr val="7A0019">
                  <a:alpha val="3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D5112F6-7697-414C-B6E4-7B31B7A6C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774" y="3448050"/>
                <a:ext cx="381000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10E45B-02CB-48D9-ACA4-C3E458F5D5A0}"/>
                  </a:ext>
                </a:extLst>
              </p:cNvPr>
              <p:cNvSpPr/>
              <p:nvPr/>
            </p:nvSpPr>
            <p:spPr bwMode="auto">
              <a:xfrm>
                <a:off x="1395774" y="3448050"/>
                <a:ext cx="381000" cy="457200"/>
              </a:xfrm>
              <a:prstGeom prst="rect">
                <a:avLst/>
              </a:prstGeom>
              <a:solidFill>
                <a:srgbClr val="7A0019">
                  <a:alpha val="3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10E45B-02CB-48D9-ACA4-C3E458F5D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5774" y="3448050"/>
                <a:ext cx="3810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9835CB-F1AC-4F20-915C-F191F32B408C}"/>
                  </a:ext>
                </a:extLst>
              </p:cNvPr>
              <p:cNvSpPr/>
              <p:nvPr/>
            </p:nvSpPr>
            <p:spPr bwMode="auto">
              <a:xfrm>
                <a:off x="1776774" y="3448050"/>
                <a:ext cx="381000" cy="457200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9835CB-F1AC-4F20-915C-F191F32B4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6774" y="3448050"/>
                <a:ext cx="3810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41A7AC-C441-4148-8D7C-4FB81E8293C8}"/>
                  </a:ext>
                </a:extLst>
              </p:cNvPr>
              <p:cNvSpPr/>
              <p:nvPr/>
            </p:nvSpPr>
            <p:spPr bwMode="auto">
              <a:xfrm>
                <a:off x="2157774" y="3448050"/>
                <a:ext cx="381000" cy="457200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41A7AC-C441-4148-8D7C-4FB81E829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774" y="3448050"/>
                <a:ext cx="3810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3C43A4-D72E-4C98-8B52-A38C252A702F}"/>
                  </a:ext>
                </a:extLst>
              </p:cNvPr>
              <p:cNvSpPr txBox="1"/>
              <p:nvPr/>
            </p:nvSpPr>
            <p:spPr>
              <a:xfrm>
                <a:off x="1034586" y="2800350"/>
                <a:ext cx="158440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=0101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3C43A4-D72E-4C98-8B52-A38C252A7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6" y="2800350"/>
                <a:ext cx="1584408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4E85F-8F9F-4909-914D-F1BB3D6FF401}"/>
                  </a:ext>
                </a:extLst>
              </p:cNvPr>
              <p:cNvSpPr txBox="1"/>
              <p:nvPr/>
            </p:nvSpPr>
            <p:spPr>
              <a:xfrm>
                <a:off x="4495800" y="2952750"/>
                <a:ext cx="281532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𝐻𝑖𝑔h𝑒𝑟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𝑂𝑟𝑑𝑒𝑟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𝐵𝑖𝑡𝑠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44E85F-8F9F-4909-914D-F1BB3D6FF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952750"/>
                <a:ext cx="2815322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BF233-3713-4FF9-A836-13E8153ED212}"/>
                  </a:ext>
                </a:extLst>
              </p:cNvPr>
              <p:cNvSpPr txBox="1"/>
              <p:nvPr/>
            </p:nvSpPr>
            <p:spPr>
              <a:xfrm>
                <a:off x="4191000" y="3539046"/>
                <a:ext cx="338304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𝐿𝑜𝑤𝑒𝑟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𝑂𝑟𝑑𝑒𝑟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𝐵𝑖𝑡𝑠</m:t>
                      </m:r>
                      <m:r>
                        <a:rPr lang="en-US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8BF233-3713-4FF9-A836-13E8153ED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39046"/>
                <a:ext cx="3383041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008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238D-CC0E-4512-BD64-7A433BA2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dirty="0"/>
              <a:t>The Final Circuit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282C4D14-A6AD-429D-8703-D6FE01D32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19150"/>
            <a:ext cx="4249524" cy="39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1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5142-B46C-43D8-A2C8-422DC81B2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dirty="0"/>
              <a:t>The Final Circuit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F06C5F6-DC2C-4418-981B-64ADB12203C8}"/>
              </a:ext>
            </a:extLst>
          </p:cNvPr>
          <p:cNvSpPr/>
          <p:nvPr/>
        </p:nvSpPr>
        <p:spPr>
          <a:xfrm>
            <a:off x="2465455" y="1242770"/>
            <a:ext cx="977230" cy="26166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84CE971-D9C4-4379-9A99-9B3F9483D432}"/>
              </a:ext>
            </a:extLst>
          </p:cNvPr>
          <p:cNvSpPr/>
          <p:nvPr/>
        </p:nvSpPr>
        <p:spPr>
          <a:xfrm>
            <a:off x="2501602" y="1931934"/>
            <a:ext cx="936508" cy="250433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7DD849E4-9CCF-409E-9A25-5A5BEBEB27AB}"/>
              </a:ext>
            </a:extLst>
          </p:cNvPr>
          <p:cNvSpPr/>
          <p:nvPr/>
        </p:nvSpPr>
        <p:spPr>
          <a:xfrm rot="5400000">
            <a:off x="4215631" y="1473005"/>
            <a:ext cx="495301" cy="472592"/>
          </a:xfrm>
          <a:prstGeom prst="triangle">
            <a:avLst>
              <a:gd name="adj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B0DC18C-7591-4600-90CD-37D2D837CF6B}"/>
              </a:ext>
            </a:extLst>
          </p:cNvPr>
          <p:cNvCxnSpPr>
            <a:cxnSpLocks/>
          </p:cNvCxnSpPr>
          <p:nvPr/>
        </p:nvCxnSpPr>
        <p:spPr>
          <a:xfrm flipV="1">
            <a:off x="3440547" y="1352231"/>
            <a:ext cx="353498" cy="19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7DFFC36-AE10-40CC-90D9-CF5835D853ED}"/>
              </a:ext>
            </a:extLst>
          </p:cNvPr>
          <p:cNvCxnSpPr>
            <a:cxnSpLocks/>
          </p:cNvCxnSpPr>
          <p:nvPr/>
        </p:nvCxnSpPr>
        <p:spPr>
          <a:xfrm>
            <a:off x="3792973" y="1352232"/>
            <a:ext cx="0" cy="21883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CED1797-1ED1-448A-9AA6-DFB16F8616CD}"/>
              </a:ext>
            </a:extLst>
          </p:cNvPr>
          <p:cNvCxnSpPr>
            <a:cxnSpLocks/>
          </p:cNvCxnSpPr>
          <p:nvPr/>
        </p:nvCxnSpPr>
        <p:spPr>
          <a:xfrm>
            <a:off x="3792973" y="1571069"/>
            <a:ext cx="4340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99CDD4A-631B-4FAF-83E8-D43EEEBAD12F}"/>
              </a:ext>
            </a:extLst>
          </p:cNvPr>
          <p:cNvCxnSpPr>
            <a:cxnSpLocks/>
          </p:cNvCxnSpPr>
          <p:nvPr/>
        </p:nvCxnSpPr>
        <p:spPr>
          <a:xfrm>
            <a:off x="3443671" y="2053251"/>
            <a:ext cx="35393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FD3EA87-C305-4AAF-8D46-ECDDD575C22F}"/>
              </a:ext>
            </a:extLst>
          </p:cNvPr>
          <p:cNvCxnSpPr>
            <a:cxnSpLocks/>
          </p:cNvCxnSpPr>
          <p:nvPr/>
        </p:nvCxnSpPr>
        <p:spPr>
          <a:xfrm>
            <a:off x="3792973" y="1810002"/>
            <a:ext cx="4635" cy="24324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7ACE5BB-BCD8-413F-9C61-03BDC37F04EB}"/>
              </a:ext>
            </a:extLst>
          </p:cNvPr>
          <p:cNvCxnSpPr>
            <a:cxnSpLocks/>
          </p:cNvCxnSpPr>
          <p:nvPr/>
        </p:nvCxnSpPr>
        <p:spPr>
          <a:xfrm>
            <a:off x="3792973" y="1810001"/>
            <a:ext cx="4340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74D2007-669F-41C2-B8C0-5FEF9959F4F8}"/>
              </a:ext>
            </a:extLst>
          </p:cNvPr>
          <p:cNvCxnSpPr>
            <a:cxnSpLocks/>
          </p:cNvCxnSpPr>
          <p:nvPr/>
        </p:nvCxnSpPr>
        <p:spPr>
          <a:xfrm>
            <a:off x="4699577" y="1709301"/>
            <a:ext cx="24953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CB33128-AF77-4B26-8A4B-ADF11CB9B8F2}"/>
                  </a:ext>
                </a:extLst>
              </p:cNvPr>
              <p:cNvSpPr txBox="1"/>
              <p:nvPr/>
            </p:nvSpPr>
            <p:spPr>
              <a:xfrm>
                <a:off x="2460270" y="1626457"/>
                <a:ext cx="1104810" cy="32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67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67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1067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bit Counter</a:t>
                </a: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CB33128-AF77-4B26-8A4B-ADF11CB9B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70" y="1626457"/>
                <a:ext cx="1104810" cy="325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56BCB84-CB39-4A83-90E1-05CA668D70DD}"/>
                  </a:ext>
                </a:extLst>
              </p:cNvPr>
              <p:cNvSpPr txBox="1"/>
              <p:nvPr/>
            </p:nvSpPr>
            <p:spPr>
              <a:xfrm>
                <a:off x="3908572" y="1030774"/>
                <a:ext cx="110481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1067" i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067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bit Comparator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56BCB84-CB39-4A83-90E1-05CA668D7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572" y="1030774"/>
                <a:ext cx="1104810" cy="490199"/>
              </a:xfrm>
              <a:prstGeom prst="rect">
                <a:avLst/>
              </a:prstGeom>
              <a:blipFill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87097FC-8395-480F-A684-E58FE583B1C0}"/>
              </a:ext>
            </a:extLst>
          </p:cNvPr>
          <p:cNvCxnSpPr>
            <a:cxnSpLocks/>
          </p:cNvCxnSpPr>
          <p:nvPr/>
        </p:nvCxnSpPr>
        <p:spPr>
          <a:xfrm flipV="1">
            <a:off x="3926999" y="1479845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5C5CA6F2-8F8C-4BFF-B3AD-5C846C997ECA}"/>
              </a:ext>
            </a:extLst>
          </p:cNvPr>
          <p:cNvCxnSpPr>
            <a:cxnSpLocks/>
          </p:cNvCxnSpPr>
          <p:nvPr/>
        </p:nvCxnSpPr>
        <p:spPr>
          <a:xfrm flipV="1">
            <a:off x="3888307" y="1725189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18F7579-5DC0-4044-97A8-D96984848C6D}"/>
              </a:ext>
            </a:extLst>
          </p:cNvPr>
          <p:cNvCxnSpPr>
            <a:cxnSpLocks/>
          </p:cNvCxnSpPr>
          <p:nvPr/>
        </p:nvCxnSpPr>
        <p:spPr>
          <a:xfrm>
            <a:off x="3605645" y="2053252"/>
            <a:ext cx="0" cy="31119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9B77397A-6381-4124-876D-86FBFEE88214}"/>
              </a:ext>
            </a:extLst>
          </p:cNvPr>
          <p:cNvCxnSpPr>
            <a:cxnSpLocks/>
          </p:cNvCxnSpPr>
          <p:nvPr/>
        </p:nvCxnSpPr>
        <p:spPr>
          <a:xfrm>
            <a:off x="2988425" y="2364449"/>
            <a:ext cx="617220" cy="157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81077004-021B-4173-9F92-DA27196D9404}"/>
              </a:ext>
            </a:extLst>
          </p:cNvPr>
          <p:cNvSpPr/>
          <p:nvPr/>
        </p:nvSpPr>
        <p:spPr>
          <a:xfrm rot="5400000">
            <a:off x="2483744" y="2003528"/>
            <a:ext cx="142068" cy="99449"/>
          </a:xfrm>
          <a:prstGeom prst="triangl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lowchart: Delay 152">
            <a:extLst>
              <a:ext uri="{FF2B5EF4-FFF2-40B4-BE49-F238E27FC236}">
                <a16:creationId xmlns:a16="http://schemas.microsoft.com/office/drawing/2014/main" id="{2A187B70-17FE-4FB9-BE1E-262FC7BDB23D}"/>
              </a:ext>
            </a:extLst>
          </p:cNvPr>
          <p:cNvSpPr/>
          <p:nvPr/>
        </p:nvSpPr>
        <p:spPr>
          <a:xfrm rot="10800000">
            <a:off x="2734869" y="2252074"/>
            <a:ext cx="258305" cy="258305"/>
          </a:xfrm>
          <a:prstGeom prst="flowChartDelay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36FC38D-3A70-4F1F-8DE9-5A2094D8FB81}"/>
              </a:ext>
            </a:extLst>
          </p:cNvPr>
          <p:cNvCxnSpPr>
            <a:cxnSpLocks/>
          </p:cNvCxnSpPr>
          <p:nvPr/>
        </p:nvCxnSpPr>
        <p:spPr>
          <a:xfrm flipV="1">
            <a:off x="3138853" y="2275328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BDE74E8-114B-4151-B19A-89232F6075CC}"/>
              </a:ext>
            </a:extLst>
          </p:cNvPr>
          <p:cNvCxnSpPr>
            <a:cxnSpLocks/>
            <a:endCxn id="153" idx="3"/>
          </p:cNvCxnSpPr>
          <p:nvPr/>
        </p:nvCxnSpPr>
        <p:spPr>
          <a:xfrm flipV="1">
            <a:off x="2100906" y="2381226"/>
            <a:ext cx="633963" cy="5104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78B9F47-B6AB-4CA7-9AD9-16674559BF20}"/>
                  </a:ext>
                </a:extLst>
              </p:cNvPr>
              <p:cNvSpPr txBox="1"/>
              <p:nvPr/>
            </p:nvSpPr>
            <p:spPr>
              <a:xfrm>
                <a:off x="2438400" y="922856"/>
                <a:ext cx="1104810" cy="32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67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1067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bit Register</a:t>
                </a: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678B9F47-B6AB-4CA7-9AD9-16674559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22856"/>
                <a:ext cx="1104810" cy="325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Rectangle 156">
            <a:extLst>
              <a:ext uri="{FF2B5EF4-FFF2-40B4-BE49-F238E27FC236}">
                <a16:creationId xmlns:a16="http://schemas.microsoft.com/office/drawing/2014/main" id="{2F292D28-379C-415D-AC80-E03C536C3306}"/>
              </a:ext>
            </a:extLst>
          </p:cNvPr>
          <p:cNvSpPr/>
          <p:nvPr/>
        </p:nvSpPr>
        <p:spPr>
          <a:xfrm>
            <a:off x="2446157" y="3794269"/>
            <a:ext cx="964531" cy="24345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7DEE7FE-348E-4777-9706-0CB7A41D40E7}"/>
              </a:ext>
            </a:extLst>
          </p:cNvPr>
          <p:cNvSpPr/>
          <p:nvPr/>
        </p:nvSpPr>
        <p:spPr>
          <a:xfrm>
            <a:off x="2473375" y="4474746"/>
            <a:ext cx="957139" cy="21883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Isosceles Triangle 158">
            <a:extLst>
              <a:ext uri="{FF2B5EF4-FFF2-40B4-BE49-F238E27FC236}">
                <a16:creationId xmlns:a16="http://schemas.microsoft.com/office/drawing/2014/main" id="{E50D0F7C-CB76-4042-A06B-62B48ECFD464}"/>
              </a:ext>
            </a:extLst>
          </p:cNvPr>
          <p:cNvSpPr/>
          <p:nvPr/>
        </p:nvSpPr>
        <p:spPr>
          <a:xfrm rot="5400000">
            <a:off x="4189710" y="4030881"/>
            <a:ext cx="495301" cy="472592"/>
          </a:xfrm>
          <a:prstGeom prst="triangle">
            <a:avLst>
              <a:gd name="adj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0E8F868-83AE-42BB-841B-16A78C8028AB}"/>
              </a:ext>
            </a:extLst>
          </p:cNvPr>
          <p:cNvCxnSpPr>
            <a:cxnSpLocks/>
          </p:cNvCxnSpPr>
          <p:nvPr/>
        </p:nvCxnSpPr>
        <p:spPr>
          <a:xfrm>
            <a:off x="3411195" y="3884582"/>
            <a:ext cx="363141" cy="543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260A7743-79A3-4356-BA3A-CE4F0C57A17E}"/>
              </a:ext>
            </a:extLst>
          </p:cNvPr>
          <p:cNvCxnSpPr>
            <a:cxnSpLocks/>
          </p:cNvCxnSpPr>
          <p:nvPr/>
        </p:nvCxnSpPr>
        <p:spPr>
          <a:xfrm>
            <a:off x="4947110" y="1709302"/>
            <a:ext cx="0" cy="96688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5E7377F-5C02-442C-9535-B33D2A22236F}"/>
              </a:ext>
            </a:extLst>
          </p:cNvPr>
          <p:cNvCxnSpPr>
            <a:cxnSpLocks/>
          </p:cNvCxnSpPr>
          <p:nvPr/>
        </p:nvCxnSpPr>
        <p:spPr>
          <a:xfrm>
            <a:off x="3767052" y="4128946"/>
            <a:ext cx="4340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7201671-F339-46A5-97E2-2EC49717054D}"/>
              </a:ext>
            </a:extLst>
          </p:cNvPr>
          <p:cNvCxnSpPr>
            <a:cxnSpLocks/>
            <a:stCxn id="158" idx="3"/>
          </p:cNvCxnSpPr>
          <p:nvPr/>
        </p:nvCxnSpPr>
        <p:spPr>
          <a:xfrm>
            <a:off x="3430514" y="4584165"/>
            <a:ext cx="337609" cy="255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224CF35-0C45-4381-BBFE-E5B57B5347BC}"/>
              </a:ext>
            </a:extLst>
          </p:cNvPr>
          <p:cNvCxnSpPr>
            <a:cxnSpLocks/>
          </p:cNvCxnSpPr>
          <p:nvPr/>
        </p:nvCxnSpPr>
        <p:spPr>
          <a:xfrm>
            <a:off x="3767052" y="4367879"/>
            <a:ext cx="0" cy="21883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A99891B-8810-4861-9841-74AE1E054AEF}"/>
              </a:ext>
            </a:extLst>
          </p:cNvPr>
          <p:cNvCxnSpPr>
            <a:cxnSpLocks/>
          </p:cNvCxnSpPr>
          <p:nvPr/>
        </p:nvCxnSpPr>
        <p:spPr>
          <a:xfrm>
            <a:off x="3767052" y="4367878"/>
            <a:ext cx="43401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60854FF7-9376-4261-B998-A9FF32CA226A}"/>
              </a:ext>
            </a:extLst>
          </p:cNvPr>
          <p:cNvCxnSpPr>
            <a:cxnSpLocks/>
          </p:cNvCxnSpPr>
          <p:nvPr/>
        </p:nvCxnSpPr>
        <p:spPr>
          <a:xfrm>
            <a:off x="4673656" y="4267177"/>
            <a:ext cx="24953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643A3B3-EFC2-49E6-BC69-B0BA8815A306}"/>
                  </a:ext>
                </a:extLst>
              </p:cNvPr>
              <p:cNvSpPr txBox="1"/>
              <p:nvPr/>
            </p:nvSpPr>
            <p:spPr>
              <a:xfrm>
                <a:off x="2421777" y="4178136"/>
                <a:ext cx="1104810" cy="32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67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1067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bit Counter</a:t>
                </a: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643A3B3-EFC2-49E6-BC69-B0BA8815A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777" y="4178136"/>
                <a:ext cx="1104810" cy="325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CC12233-484F-41EB-ABCB-E19B928F91CB}"/>
                  </a:ext>
                </a:extLst>
              </p:cNvPr>
              <p:cNvSpPr txBox="1"/>
              <p:nvPr/>
            </p:nvSpPr>
            <p:spPr>
              <a:xfrm>
                <a:off x="3882651" y="3588651"/>
                <a:ext cx="110481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1067" i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067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bit Comparator</a:t>
                </a: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CC12233-484F-41EB-ABCB-E19B928F9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651" y="3588651"/>
                <a:ext cx="1104810" cy="490199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D877832B-BF20-478B-AAC0-D9028A5800BD}"/>
              </a:ext>
            </a:extLst>
          </p:cNvPr>
          <p:cNvCxnSpPr>
            <a:cxnSpLocks/>
          </p:cNvCxnSpPr>
          <p:nvPr/>
        </p:nvCxnSpPr>
        <p:spPr>
          <a:xfrm flipV="1">
            <a:off x="3901077" y="4037722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7F0231E-FCA0-446B-9C16-982881E1C871}"/>
              </a:ext>
            </a:extLst>
          </p:cNvPr>
          <p:cNvCxnSpPr>
            <a:cxnSpLocks/>
          </p:cNvCxnSpPr>
          <p:nvPr/>
        </p:nvCxnSpPr>
        <p:spPr>
          <a:xfrm flipV="1">
            <a:off x="3862386" y="4283066"/>
            <a:ext cx="165961" cy="1717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1" name="Isosceles Triangle 170">
            <a:extLst>
              <a:ext uri="{FF2B5EF4-FFF2-40B4-BE49-F238E27FC236}">
                <a16:creationId xmlns:a16="http://schemas.microsoft.com/office/drawing/2014/main" id="{DC242852-8A87-47E5-A161-2462F68FA574}"/>
              </a:ext>
            </a:extLst>
          </p:cNvPr>
          <p:cNvSpPr/>
          <p:nvPr/>
        </p:nvSpPr>
        <p:spPr>
          <a:xfrm rot="5400000">
            <a:off x="2452066" y="4536960"/>
            <a:ext cx="142068" cy="99449"/>
          </a:xfrm>
          <a:prstGeom prst="triangl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5857BB5-B969-4CE8-8FF6-EBF8D4F41221}"/>
                  </a:ext>
                </a:extLst>
              </p:cNvPr>
              <p:cNvSpPr txBox="1"/>
              <p:nvPr/>
            </p:nvSpPr>
            <p:spPr>
              <a:xfrm>
                <a:off x="2419294" y="3494836"/>
                <a:ext cx="1104810" cy="325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0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067" i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067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1067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 bit Register</a:t>
                </a:r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5857BB5-B969-4CE8-8FF6-EBF8D4F41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294" y="3494836"/>
                <a:ext cx="1104810" cy="3259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D433F112-0E5F-4FCC-8CD1-D93CEA1A3C17}"/>
              </a:ext>
            </a:extLst>
          </p:cNvPr>
          <p:cNvCxnSpPr>
            <a:cxnSpLocks/>
          </p:cNvCxnSpPr>
          <p:nvPr/>
        </p:nvCxnSpPr>
        <p:spPr>
          <a:xfrm>
            <a:off x="4927341" y="3086249"/>
            <a:ext cx="2005" cy="118852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6BA8C38-C649-4B4C-BE0F-0BDF451B019A}"/>
              </a:ext>
            </a:extLst>
          </p:cNvPr>
          <p:cNvCxnSpPr>
            <a:cxnSpLocks/>
          </p:cNvCxnSpPr>
          <p:nvPr/>
        </p:nvCxnSpPr>
        <p:spPr>
          <a:xfrm>
            <a:off x="4945114" y="2676189"/>
            <a:ext cx="301571" cy="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943E9FB-A5D9-4CE3-AC42-8C2288F80739}"/>
              </a:ext>
            </a:extLst>
          </p:cNvPr>
          <p:cNvCxnSpPr>
            <a:cxnSpLocks/>
          </p:cNvCxnSpPr>
          <p:nvPr/>
        </p:nvCxnSpPr>
        <p:spPr>
          <a:xfrm flipV="1">
            <a:off x="4923188" y="3080772"/>
            <a:ext cx="323496" cy="547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D74696A8-4D1C-4443-A231-4DFC3DFCE953}"/>
              </a:ext>
            </a:extLst>
          </p:cNvPr>
          <p:cNvSpPr/>
          <p:nvPr/>
        </p:nvSpPr>
        <p:spPr>
          <a:xfrm>
            <a:off x="5246685" y="2548114"/>
            <a:ext cx="877293" cy="713785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F6CA3DEF-C02F-44F6-A949-403A532DAA22}"/>
              </a:ext>
            </a:extLst>
          </p:cNvPr>
          <p:cNvCxnSpPr>
            <a:cxnSpLocks/>
          </p:cNvCxnSpPr>
          <p:nvPr/>
        </p:nvCxnSpPr>
        <p:spPr>
          <a:xfrm>
            <a:off x="6129005" y="2735681"/>
            <a:ext cx="40060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0ADE364-CF8D-455D-9C27-589DEEC4A01A}"/>
              </a:ext>
            </a:extLst>
          </p:cNvPr>
          <p:cNvCxnSpPr>
            <a:cxnSpLocks/>
          </p:cNvCxnSpPr>
          <p:nvPr/>
        </p:nvCxnSpPr>
        <p:spPr>
          <a:xfrm flipV="1">
            <a:off x="6129005" y="3072752"/>
            <a:ext cx="400606" cy="12181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9" name="Flowchart: Delay 178">
            <a:extLst>
              <a:ext uri="{FF2B5EF4-FFF2-40B4-BE49-F238E27FC236}">
                <a16:creationId xmlns:a16="http://schemas.microsoft.com/office/drawing/2014/main" id="{B1E20E67-2E1D-41AC-BA71-C5283AD754E0}"/>
              </a:ext>
            </a:extLst>
          </p:cNvPr>
          <p:cNvSpPr/>
          <p:nvPr/>
        </p:nvSpPr>
        <p:spPr>
          <a:xfrm>
            <a:off x="6529610" y="2661324"/>
            <a:ext cx="554239" cy="487009"/>
          </a:xfrm>
          <a:prstGeom prst="flowChartDelay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609093D-D71B-427A-BE95-4A86944DDF88}"/>
              </a:ext>
            </a:extLst>
          </p:cNvPr>
          <p:cNvCxnSpPr>
            <a:cxnSpLocks/>
          </p:cNvCxnSpPr>
          <p:nvPr/>
        </p:nvCxnSpPr>
        <p:spPr>
          <a:xfrm>
            <a:off x="3773799" y="3890015"/>
            <a:ext cx="1410" cy="23523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9FBD952-5E38-4887-9F4B-A75B8DED1074}"/>
              </a:ext>
            </a:extLst>
          </p:cNvPr>
          <p:cNvCxnSpPr>
            <a:cxnSpLocks/>
          </p:cNvCxnSpPr>
          <p:nvPr/>
        </p:nvCxnSpPr>
        <p:spPr>
          <a:xfrm flipV="1">
            <a:off x="7083850" y="2893095"/>
            <a:ext cx="906913" cy="647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8419D059-8FC8-4CF5-8EE1-A6CDEF4F321C}"/>
                  </a:ext>
                </a:extLst>
              </p:cNvPr>
              <p:cNvSpPr txBox="1"/>
              <p:nvPr/>
            </p:nvSpPr>
            <p:spPr>
              <a:xfrm>
                <a:off x="5150772" y="2600611"/>
                <a:ext cx="1104810" cy="58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𝐸𝑟𝑟𝑜𝑟</m:t>
                      </m:r>
                      <m:r>
                        <a:rPr lang="en-US" sz="10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0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𝐶𝑜𝑟𝑟𝑒𝑐𝑡𝑖𝑜𝑛</m:t>
                      </m:r>
                    </m:oMath>
                  </m:oMathPara>
                </a14:m>
                <a:endParaRPr lang="en-US" sz="1067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67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Module</a:t>
                </a:r>
              </a:p>
            </p:txBody>
          </p:sp>
        </mc:Choice>
        <mc:Fallback xmlns=""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8419D059-8FC8-4CF5-8EE1-A6CDEF4F3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72" y="2600611"/>
                <a:ext cx="1104810" cy="584968"/>
              </a:xfrm>
              <a:prstGeom prst="rect">
                <a:avLst/>
              </a:prstGeom>
              <a:blipFill>
                <a:blip r:embed="rId7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TextBox 182">
            <a:extLst>
              <a:ext uri="{FF2B5EF4-FFF2-40B4-BE49-F238E27FC236}">
                <a16:creationId xmlns:a16="http://schemas.microsoft.com/office/drawing/2014/main" id="{822D5BCD-574B-491C-BCBD-BD68C0FF325D}"/>
              </a:ext>
            </a:extLst>
          </p:cNvPr>
          <p:cNvSpPr txBox="1"/>
          <p:nvPr/>
        </p:nvSpPr>
        <p:spPr>
          <a:xfrm>
            <a:off x="2071690" y="1228827"/>
            <a:ext cx="3744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</a:t>
            </a:r>
            <a:endParaRPr lang="en-US" sz="1067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87BC742F-25F3-486D-89D0-C0C19F421548}"/>
              </a:ext>
            </a:extLst>
          </p:cNvPr>
          <p:cNvCxnSpPr>
            <a:cxnSpLocks/>
          </p:cNvCxnSpPr>
          <p:nvPr/>
        </p:nvCxnSpPr>
        <p:spPr>
          <a:xfrm flipH="1">
            <a:off x="2100906" y="2386330"/>
            <a:ext cx="1990" cy="220512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4417144-5F21-4645-B48E-978FB97BBF12}"/>
              </a:ext>
            </a:extLst>
          </p:cNvPr>
          <p:cNvCxnSpPr>
            <a:cxnSpLocks/>
            <a:endCxn id="171" idx="3"/>
          </p:cNvCxnSpPr>
          <p:nvPr/>
        </p:nvCxnSpPr>
        <p:spPr>
          <a:xfrm flipV="1">
            <a:off x="2098909" y="4586685"/>
            <a:ext cx="374467" cy="477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B951E05-90AC-43FA-906D-DA31B1D367D1}"/>
              </a:ext>
            </a:extLst>
          </p:cNvPr>
          <p:cNvSpPr/>
          <p:nvPr/>
        </p:nvSpPr>
        <p:spPr>
          <a:xfrm>
            <a:off x="3584799" y="2492417"/>
            <a:ext cx="938939" cy="19276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D00ED13-5611-4208-BC43-218CD96334F4}"/>
                  </a:ext>
                </a:extLst>
              </p:cNvPr>
              <p:cNvSpPr txBox="1"/>
              <p:nvPr/>
            </p:nvSpPr>
            <p:spPr>
              <a:xfrm>
                <a:off x="3539041" y="2447545"/>
                <a:ext cx="1104810" cy="28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67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1067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en-US" sz="10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067" i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1067" i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067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067" i="1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D00ED13-5611-4208-BC43-218CD9633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41" y="2447545"/>
                <a:ext cx="1104810" cy="285335"/>
              </a:xfrm>
              <a:prstGeom prst="rect">
                <a:avLst/>
              </a:prstGeom>
              <a:blipFill>
                <a:blip r:embed="rId8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Rectangle 187">
            <a:extLst>
              <a:ext uri="{FF2B5EF4-FFF2-40B4-BE49-F238E27FC236}">
                <a16:creationId xmlns:a16="http://schemas.microsoft.com/office/drawing/2014/main" id="{8AC04643-3252-4083-8CC7-2C45E4A8FC81}"/>
              </a:ext>
            </a:extLst>
          </p:cNvPr>
          <p:cNvSpPr/>
          <p:nvPr/>
        </p:nvSpPr>
        <p:spPr>
          <a:xfrm>
            <a:off x="3584799" y="3086248"/>
            <a:ext cx="938939" cy="19276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25C49DB7-13B9-492B-8A56-F6725D4A8DCC}"/>
                  </a:ext>
                </a:extLst>
              </p:cNvPr>
              <p:cNvSpPr txBox="1"/>
              <p:nvPr/>
            </p:nvSpPr>
            <p:spPr>
              <a:xfrm>
                <a:off x="3539041" y="3031615"/>
                <a:ext cx="1104810" cy="28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67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Inv</m:t>
                      </m:r>
                      <m:r>
                        <m:rPr>
                          <m:nor/>
                        </m:rPr>
                        <a:rPr lang="en-US" sz="1067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en-US" sz="10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1067" i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1067" i="1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067" i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067" i="1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25C49DB7-13B9-492B-8A56-F6725D4A8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041" y="3031615"/>
                <a:ext cx="1104810" cy="285335"/>
              </a:xfrm>
              <a:prstGeom prst="rect">
                <a:avLst/>
              </a:prstGeom>
              <a:blipFill>
                <a:blip r:embed="rId9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E491DC-E483-4F02-9931-E14F9BD09465}"/>
              </a:ext>
            </a:extLst>
          </p:cNvPr>
          <p:cNvCxnSpPr>
            <a:cxnSpLocks/>
          </p:cNvCxnSpPr>
          <p:nvPr/>
        </p:nvCxnSpPr>
        <p:spPr>
          <a:xfrm>
            <a:off x="4523738" y="2594363"/>
            <a:ext cx="24953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B079CE9-2A0A-4B05-A61E-BC277E3564CC}"/>
              </a:ext>
            </a:extLst>
          </p:cNvPr>
          <p:cNvCxnSpPr>
            <a:cxnSpLocks/>
          </p:cNvCxnSpPr>
          <p:nvPr/>
        </p:nvCxnSpPr>
        <p:spPr>
          <a:xfrm>
            <a:off x="4522217" y="3199034"/>
            <a:ext cx="24953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89BDBC41-4F89-4FAE-84BA-3E0C0928EC94}"/>
              </a:ext>
            </a:extLst>
          </p:cNvPr>
          <p:cNvCxnSpPr>
            <a:cxnSpLocks/>
          </p:cNvCxnSpPr>
          <p:nvPr/>
        </p:nvCxnSpPr>
        <p:spPr>
          <a:xfrm flipH="1">
            <a:off x="4771271" y="2589305"/>
            <a:ext cx="2407" cy="23566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77E57B8-B4EC-4FD5-A3BA-0C6B893FCF58}"/>
              </a:ext>
            </a:extLst>
          </p:cNvPr>
          <p:cNvCxnSpPr>
            <a:cxnSpLocks/>
          </p:cNvCxnSpPr>
          <p:nvPr/>
        </p:nvCxnSpPr>
        <p:spPr>
          <a:xfrm flipH="1">
            <a:off x="4768268" y="2967099"/>
            <a:ext cx="2407" cy="235668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447EB24-A8B4-4B47-AF12-56BBEFBE4C10}"/>
              </a:ext>
            </a:extLst>
          </p:cNvPr>
          <p:cNvCxnSpPr>
            <a:cxnSpLocks/>
          </p:cNvCxnSpPr>
          <p:nvPr/>
        </p:nvCxnSpPr>
        <p:spPr>
          <a:xfrm>
            <a:off x="4768268" y="2823235"/>
            <a:ext cx="47841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78355FFB-FABC-4FD1-A4F8-EB2F76274315}"/>
              </a:ext>
            </a:extLst>
          </p:cNvPr>
          <p:cNvCxnSpPr>
            <a:cxnSpLocks/>
          </p:cNvCxnSpPr>
          <p:nvPr/>
        </p:nvCxnSpPr>
        <p:spPr>
          <a:xfrm>
            <a:off x="4768268" y="2967099"/>
            <a:ext cx="47841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DBE9A190-0085-470F-85F3-9439AD74BB70}"/>
              </a:ext>
            </a:extLst>
          </p:cNvPr>
          <p:cNvSpPr txBox="1"/>
          <p:nvPr/>
        </p:nvSpPr>
        <p:spPr>
          <a:xfrm>
            <a:off x="2100906" y="3780790"/>
            <a:ext cx="34926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B’</a:t>
            </a:r>
            <a:endParaRPr lang="en-US" sz="1067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8633F4F-A4B0-430F-B68E-4784F3DE5AB7}"/>
                  </a:ext>
                </a:extLst>
              </p:cNvPr>
              <p:cNvSpPr/>
              <p:nvPr/>
            </p:nvSpPr>
            <p:spPr>
              <a:xfrm>
                <a:off x="2604183" y="1229410"/>
                <a:ext cx="732958" cy="300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lang="en-US" sz="933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a:rPr lang="en-US" sz="933" i="1">
                          <a:solidFill>
                            <a:srgbClr val="4472C4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  <m:sSub>
                        <m:sSubPr>
                          <m:ctrlPr>
                            <a:rPr lang="en-US" sz="933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4472C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lang="en-US" sz="933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933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933" i="1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8633F4F-A4B0-430F-B68E-4784F3DE5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83" y="1229410"/>
                <a:ext cx="732958" cy="3002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DF06F702-3F0E-475D-8576-F77245DC4DF5}"/>
                  </a:ext>
                </a:extLst>
              </p:cNvPr>
              <p:cNvSpPr/>
              <p:nvPr/>
            </p:nvSpPr>
            <p:spPr>
              <a:xfrm>
                <a:off x="2566676" y="3775170"/>
                <a:ext cx="759760" cy="300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33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r>
                            <a:rPr lang="en-US" sz="933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r>
                            <a:rPr lang="en-US" sz="933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b>
                      </m:sSub>
                      <m:r>
                        <a:rPr lang="en-US" sz="933" i="1">
                          <a:solidFill>
                            <a:srgbClr val="ED7D3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  <m:sSub>
                        <m:sSubPr>
                          <m:ctrlPr>
                            <a:rPr lang="en-US" sz="933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933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sub>
                          <m:f>
                            <m:fPr>
                              <m:ctrlPr>
                                <a:rPr lang="en-US" sz="933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933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933" i="1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lang="en-US" sz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DF06F702-3F0E-475D-8576-F77245DC4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76" y="3775170"/>
                <a:ext cx="759760" cy="300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47D8CF10-D9E0-4D67-BF45-4E224E39890D}"/>
              </a:ext>
            </a:extLst>
          </p:cNvPr>
          <p:cNvSpPr txBox="1"/>
          <p:nvPr/>
        </p:nvSpPr>
        <p:spPr>
          <a:xfrm>
            <a:off x="6255582" y="2574693"/>
            <a:ext cx="308449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Output Bitstream</a:t>
            </a:r>
            <a:endParaRPr lang="en-US" sz="1067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B4596D04-5AA0-46F1-BFC8-FE10AB817D60}"/>
              </a:ext>
            </a:extLst>
          </p:cNvPr>
          <p:cNvCxnSpPr>
            <a:cxnSpLocks/>
          </p:cNvCxnSpPr>
          <p:nvPr/>
        </p:nvCxnSpPr>
        <p:spPr>
          <a:xfrm>
            <a:off x="1744960" y="2041566"/>
            <a:ext cx="753895" cy="97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148B636C-ABB2-45FD-95D3-37FD5857CB2E}"/>
              </a:ext>
            </a:extLst>
          </p:cNvPr>
          <p:cNvSpPr txBox="1"/>
          <p:nvPr/>
        </p:nvSpPr>
        <p:spPr>
          <a:xfrm>
            <a:off x="1932153" y="177331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CLK</a:t>
            </a:r>
          </a:p>
        </p:txBody>
      </p:sp>
    </p:spTree>
    <p:extLst>
      <p:ext uri="{BB962C8B-B14F-4D97-AF65-F5344CB8AC3E}">
        <p14:creationId xmlns:p14="http://schemas.microsoft.com/office/powerpoint/2010/main" val="2616966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46" grpId="0"/>
      <p:bldP spid="147" grpId="0"/>
      <p:bldP spid="152" grpId="0" animBg="1"/>
      <p:bldP spid="153" grpId="0" animBg="1"/>
      <p:bldP spid="156" grpId="0"/>
      <p:bldP spid="157" grpId="0" animBg="1"/>
      <p:bldP spid="158" grpId="0" animBg="1"/>
      <p:bldP spid="159" grpId="0" animBg="1"/>
      <p:bldP spid="167" grpId="0"/>
      <p:bldP spid="168" grpId="0"/>
      <p:bldP spid="171" grpId="0" animBg="1"/>
      <p:bldP spid="172" grpId="0"/>
      <p:bldP spid="176" grpId="0" animBg="1"/>
      <p:bldP spid="179" grpId="0" animBg="1"/>
      <p:bldP spid="182" grpId="0"/>
      <p:bldP spid="183" grpId="0"/>
      <p:bldP spid="186" grpId="0" animBg="1"/>
      <p:bldP spid="187" grpId="0"/>
      <p:bldP spid="188" grpId="0" animBg="1"/>
      <p:bldP spid="189" grpId="0"/>
      <p:bldP spid="196" grpId="0"/>
      <p:bldP spid="197" grpId="0"/>
      <p:bldP spid="198" grpId="0"/>
      <p:bldP spid="199" grpId="0"/>
      <p:bldP spid="2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62BE-9A0F-4FCE-8360-B215EB66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857250"/>
          </a:xfrm>
        </p:spPr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64A71-9403-4FB2-AC0F-5B969D60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85850"/>
            <a:ext cx="7772400" cy="876300"/>
          </a:xfrm>
        </p:spPr>
        <p:txBody>
          <a:bodyPr/>
          <a:lstStyle/>
          <a:p>
            <a:r>
              <a:rPr lang="en-US" sz="1800" dirty="0"/>
              <a:t>We evaluated our methods against the conventional stochastic techniques that employ LFSRs, and </a:t>
            </a:r>
            <a:r>
              <a:rPr lang="en-US" sz="1800" dirty="0" err="1"/>
              <a:t>Sobol</a:t>
            </a:r>
            <a:r>
              <a:rPr lang="en-US" sz="1800" dirty="0"/>
              <a:t> Sequences.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2AC20-6EFB-4987-88F8-27434943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09750"/>
            <a:ext cx="7010400" cy="168154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A7D411-8F66-49E4-82B9-518D8521850D}"/>
              </a:ext>
            </a:extLst>
          </p:cNvPr>
          <p:cNvSpPr txBox="1">
            <a:spLocks/>
          </p:cNvSpPr>
          <p:nvPr/>
        </p:nvSpPr>
        <p:spPr bwMode="auto">
          <a:xfrm>
            <a:off x="685800" y="3619500"/>
            <a:ext cx="7772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marL="257209" indent="-25720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87" indent="-2143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100">
                <a:solidFill>
                  <a:srgbClr val="595959"/>
                </a:solidFill>
                <a:latin typeface="+mn-lt"/>
                <a:ea typeface="ＭＳ Ｐゴシック" charset="0"/>
              </a:defRPr>
            </a:lvl2pPr>
            <a:lvl3pPr marL="857364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1800">
                <a:solidFill>
                  <a:srgbClr val="595959"/>
                </a:solidFill>
                <a:latin typeface="+mn-lt"/>
                <a:ea typeface="ＭＳ Ｐゴシック" charset="0"/>
              </a:defRPr>
            </a:lvl3pPr>
            <a:lvl4pPr marL="1200310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4pPr>
            <a:lvl5pPr marL="1543256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5pPr>
            <a:lvl6pPr marL="1886201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9147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2093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5039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/>
              <a:t>Note: 0 error is not possible as we are losing the precision in terms of bits and the values we can represent.</a:t>
            </a:r>
          </a:p>
        </p:txBody>
      </p:sp>
    </p:spTree>
    <p:extLst>
      <p:ext uri="{BB962C8B-B14F-4D97-AF65-F5344CB8AC3E}">
        <p14:creationId xmlns:p14="http://schemas.microsoft.com/office/powerpoint/2010/main" val="3041876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62BE-9A0F-4FCE-8360-B215EB66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857250"/>
          </a:xfrm>
        </p:spPr>
        <p:txBody>
          <a:bodyPr/>
          <a:lstStyle/>
          <a:p>
            <a:r>
              <a:rPr lang="en-US" dirty="0"/>
              <a:t>Comparisons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27225-2B26-4185-935E-AAA945FB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71550"/>
            <a:ext cx="5029200" cy="36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A41F-1DAF-4ACE-B90C-8036F673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dirty="0"/>
              <a:t>Complex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DC2A6-EE13-4368-A01C-12DD9E0F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5087"/>
            <a:ext cx="3780831" cy="3562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66318-0620-4CF0-8561-C45E902F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47586"/>
            <a:ext cx="390579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824BF3B-4FED-4B29-BB93-126E4A08EB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14450"/>
                <a:ext cx="7772400" cy="1866899"/>
              </a:xfrm>
            </p:spPr>
            <p:txBody>
              <a:bodyPr/>
              <a:lstStyle/>
              <a:p>
                <a:r>
                  <a:rPr lang="en-US" sz="1800" dirty="0"/>
                  <a:t>Binary: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5⇒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(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en-US" sz="1800" dirty="0"/>
                  <a:t>, can represent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distinct values</a:t>
                </a:r>
              </a:p>
              <a:p>
                <a:r>
                  <a:rPr lang="en-US" sz="1800" dirty="0"/>
                  <a:t>Stochastic: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⇒11111000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00011111 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11001101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01011011</m:t>
                    </m:r>
                  </m:oMath>
                </a14:m>
                <a:endParaRPr lang="en-US" sz="1800" dirty="0"/>
              </a:p>
              <a:p>
                <a:pPr marL="342946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824BF3B-4FED-4B29-BB93-126E4A08E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14450"/>
                <a:ext cx="7772400" cy="1866899"/>
              </a:xfrm>
              <a:blipFill>
                <a:blip r:embed="rId2"/>
                <a:stretch>
                  <a:fillRect l="-863"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B37D32E-AEB0-4DCD-8D5A-3E19B2524BE0}"/>
              </a:ext>
            </a:extLst>
          </p:cNvPr>
          <p:cNvSpPr/>
          <p:nvPr/>
        </p:nvSpPr>
        <p:spPr bwMode="auto">
          <a:xfrm>
            <a:off x="1295400" y="3333750"/>
            <a:ext cx="1524000" cy="41910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7514C-93D2-42C4-A24B-5F8329442A22}"/>
              </a:ext>
            </a:extLst>
          </p:cNvPr>
          <p:cNvSpPr txBox="1"/>
          <p:nvPr/>
        </p:nvSpPr>
        <p:spPr>
          <a:xfrm>
            <a:off x="1611650" y="3275731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Bitstream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CAC2D5-996E-4F1F-8714-169B26DC7A15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2819400" y="3543300"/>
            <a:ext cx="1290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772DBA-2AE8-45EE-9AE5-75C6D598AB82}"/>
                  </a:ext>
                </a:extLst>
              </p:cNvPr>
              <p:cNvSpPr txBox="1"/>
              <p:nvPr/>
            </p:nvSpPr>
            <p:spPr>
              <a:xfrm>
                <a:off x="2898443" y="3297079"/>
                <a:ext cx="16728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1 0 1 1 0 0</m:t>
                      </m:r>
                    </m:oMath>
                  </m:oMathPara>
                </a14:m>
                <a:endParaRPr 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F772DBA-2AE8-45EE-9AE5-75C6D598A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443" y="3297079"/>
                <a:ext cx="1672894" cy="246221"/>
              </a:xfrm>
              <a:prstGeom prst="rect">
                <a:avLst/>
              </a:prstGeom>
              <a:blipFill>
                <a:blip r:embed="rId3"/>
                <a:stretch>
                  <a:fillRect l="-1818" r="-181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071F8A-2E75-4A9E-B567-B462EF7B4D61}"/>
                  </a:ext>
                </a:extLst>
              </p:cNvPr>
              <p:cNvSpPr txBox="1"/>
              <p:nvPr/>
            </p:nvSpPr>
            <p:spPr>
              <a:xfrm>
                <a:off x="5008090" y="3291312"/>
                <a:ext cx="202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==1)=</m:t>
                      </m:r>
                      <m:r>
                        <a:rPr lang="en-US" sz="18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071F8A-2E75-4A9E-B567-B462EF7B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090" y="3291312"/>
                <a:ext cx="2022757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6B9976C-3003-40C7-8744-2BF4E779EBE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149853"/>
                <a:ext cx="77724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68589" tIns="34295" rIns="68589" bIns="34295" numCol="1" anchor="t" anchorCtr="0" compatLnSpc="1">
                <a:prstTxWarp prst="textNoShape">
                  <a:avLst/>
                </a:prstTxWarp>
              </a:bodyPr>
              <a:lstStyle>
                <a:lvl1pPr marL="257209" indent="-2572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•"/>
                  <a:defRPr sz="2400">
                    <a:solidFill>
                      <a:srgbClr val="595959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57287" indent="-21434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–"/>
                  <a:defRPr sz="2100">
                    <a:solidFill>
                      <a:srgbClr val="595959"/>
                    </a:solidFill>
                    <a:latin typeface="+mn-lt"/>
                    <a:ea typeface="ＭＳ Ｐゴシック" charset="0"/>
                  </a:defRPr>
                </a:lvl2pPr>
                <a:lvl3pPr marL="857364" indent="-17147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•"/>
                  <a:defRPr sz="1800">
                    <a:solidFill>
                      <a:srgbClr val="595959"/>
                    </a:solidFill>
                    <a:latin typeface="+mn-lt"/>
                    <a:ea typeface="ＭＳ Ｐゴシック" charset="0"/>
                  </a:defRPr>
                </a:lvl3pPr>
                <a:lvl4pPr marL="1200310" indent="-17147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–"/>
                  <a:defRPr sz="1500">
                    <a:solidFill>
                      <a:srgbClr val="595959"/>
                    </a:solidFill>
                    <a:latin typeface="+mn-lt"/>
                    <a:ea typeface="ＭＳ Ｐゴシック" charset="0"/>
                  </a:defRPr>
                </a:lvl4pPr>
                <a:lvl5pPr marL="1543256" indent="-17147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»"/>
                  <a:defRPr sz="1500">
                    <a:solidFill>
                      <a:srgbClr val="595959"/>
                    </a:solidFill>
                    <a:latin typeface="+mn-lt"/>
                    <a:ea typeface="ＭＳ Ｐゴシック" charset="0"/>
                  </a:defRPr>
                </a:lvl5pPr>
                <a:lvl6pPr marL="1886201" indent="-17147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»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229147" indent="-17147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»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2572093" indent="-17147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»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2915039" indent="-17147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A0019"/>
                  </a:buClr>
                  <a:buChar char="»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lvl="1"/>
                <a:r>
                  <a:rPr lang="en-US" sz="1800" kern="0" dirty="0"/>
                  <a:t>A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𝑏𝑖𝑡𝑠𝑡𝑟𝑒𝑎𝑚</m:t>
                    </m:r>
                  </m:oMath>
                </a14:m>
                <a:r>
                  <a:rPr lang="en-US" sz="1800" kern="0" dirty="0"/>
                  <a:t> can only represent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kern="0" dirty="0"/>
                  <a:t> distinct values.</a:t>
                </a:r>
              </a:p>
              <a:p>
                <a:pPr marL="342946" lvl="1" indent="0">
                  <a:buFontTx/>
                  <a:buNone/>
                </a:pPr>
                <a:endParaRPr lang="en-US" sz="2000" kern="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6B9976C-3003-40C7-8744-2BF4E779E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149853"/>
                <a:ext cx="7772400" cy="571500"/>
              </a:xfrm>
              <a:prstGeom prst="rect">
                <a:avLst/>
              </a:prstGeom>
              <a:blipFill>
                <a:blip r:embed="rId5"/>
                <a:stretch>
                  <a:fillRect t="-8511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176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animBg="1"/>
      <p:bldP spid="12" grpId="0"/>
      <p:bldP spid="17" grpId="0"/>
      <p:bldP spid="9" grpId="0"/>
      <p:bldP spid="1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AD4F5CE-C71D-48FE-A870-87D6A5E91E25}"/>
              </a:ext>
            </a:extLst>
          </p:cNvPr>
          <p:cNvSpPr/>
          <p:nvPr/>
        </p:nvSpPr>
        <p:spPr>
          <a:xfrm>
            <a:off x="2514600" y="662880"/>
            <a:ext cx="3648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1F1BD3-CE89-4CA5-AB25-AEA223EC5D05}"/>
              </a:ext>
            </a:extLst>
          </p:cNvPr>
          <p:cNvSpPr/>
          <p:nvPr/>
        </p:nvSpPr>
        <p:spPr>
          <a:xfrm>
            <a:off x="2590800" y="2495550"/>
            <a:ext cx="3685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2698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FC06-0F14-46BD-AD7A-3EAD406DC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with Partial Products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5E68D3-6B34-4E9E-946E-A0D55C8DF7C2}"/>
              </a:ext>
            </a:extLst>
          </p:cNvPr>
          <p:cNvSpPr/>
          <p:nvPr/>
        </p:nvSpPr>
        <p:spPr bwMode="auto">
          <a:xfrm>
            <a:off x="1219200" y="2266950"/>
            <a:ext cx="914400" cy="716506"/>
          </a:xfrm>
          <a:prstGeom prst="rect">
            <a:avLst/>
          </a:prstGeom>
          <a:solidFill>
            <a:srgbClr val="7A0019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F175F-9747-4A2D-B177-7439C850A32B}"/>
              </a:ext>
            </a:extLst>
          </p:cNvPr>
          <p:cNvSpPr/>
          <p:nvPr/>
        </p:nvSpPr>
        <p:spPr bwMode="auto">
          <a:xfrm>
            <a:off x="2133600" y="2266950"/>
            <a:ext cx="914400" cy="716506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DE08E3-D0EE-41B0-9E88-2FC1A48FD76F}"/>
                  </a:ext>
                </a:extLst>
              </p:cNvPr>
              <p:cNvSpPr txBox="1"/>
              <p:nvPr/>
            </p:nvSpPr>
            <p:spPr>
              <a:xfrm>
                <a:off x="1143000" y="1411835"/>
                <a:ext cx="20514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23=1495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DE08E3-D0EE-41B0-9E88-2FC1A48FD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11835"/>
                <a:ext cx="20514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E386E-2680-44F7-87F6-3D929A70F481}"/>
                  </a:ext>
                </a:extLst>
              </p:cNvPr>
              <p:cNvSpPr txBox="1"/>
              <p:nvPr/>
            </p:nvSpPr>
            <p:spPr>
              <a:xfrm>
                <a:off x="1475679" y="192416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800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BE386E-2680-44F7-87F6-3D929A70F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79" y="1924162"/>
                <a:ext cx="4572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C44CBF-7158-4AD2-9AAF-133B767D7E13}"/>
                  </a:ext>
                </a:extLst>
              </p:cNvPr>
              <p:cNvSpPr txBox="1"/>
              <p:nvPr/>
            </p:nvSpPr>
            <p:spPr>
              <a:xfrm>
                <a:off x="2390079" y="190517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AC44CBF-7158-4AD2-9AAF-133B767D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079" y="1905171"/>
                <a:ext cx="457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CB94BE-1382-4F68-A4DD-A8D43ACB4ED8}"/>
                  </a:ext>
                </a:extLst>
              </p:cNvPr>
              <p:cNvSpPr txBox="1"/>
              <p:nvPr/>
            </p:nvSpPr>
            <p:spPr>
              <a:xfrm>
                <a:off x="754008" y="2387819"/>
                <a:ext cx="457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CB94BE-1382-4F68-A4DD-A8D43ACB4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08" y="2387819"/>
                <a:ext cx="4572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22892-9AD1-4C85-811B-6465CFE28C4A}"/>
                  </a:ext>
                </a:extLst>
              </p:cNvPr>
              <p:cNvSpPr txBox="1"/>
              <p:nvPr/>
            </p:nvSpPr>
            <p:spPr>
              <a:xfrm>
                <a:off x="791737" y="3167888"/>
                <a:ext cx="4572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22892-9AD1-4C85-811B-6465CFE28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37" y="3167888"/>
                <a:ext cx="4572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79B5A72-7B27-4E63-A03F-8203E22E5768}"/>
              </a:ext>
            </a:extLst>
          </p:cNvPr>
          <p:cNvSpPr/>
          <p:nvPr/>
        </p:nvSpPr>
        <p:spPr bwMode="auto">
          <a:xfrm>
            <a:off x="1218085" y="2983456"/>
            <a:ext cx="914400" cy="716506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1FD2D1-47BC-46C9-A58F-61805C2255E4}"/>
              </a:ext>
            </a:extLst>
          </p:cNvPr>
          <p:cNvSpPr/>
          <p:nvPr/>
        </p:nvSpPr>
        <p:spPr bwMode="auto">
          <a:xfrm>
            <a:off x="2132485" y="2983456"/>
            <a:ext cx="914400" cy="71650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0BD695-7A5E-4BE6-95A3-C3EE08F54D6F}"/>
                  </a:ext>
                </a:extLst>
              </p:cNvPr>
              <p:cNvSpPr txBox="1"/>
              <p:nvPr/>
            </p:nvSpPr>
            <p:spPr>
              <a:xfrm>
                <a:off x="1248937" y="2436489"/>
                <a:ext cx="8993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1200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0BD695-7A5E-4BE6-95A3-C3EE08F54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37" y="2436489"/>
                <a:ext cx="8993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318857-375F-4CAD-A794-F5136F411415}"/>
                  </a:ext>
                </a:extLst>
              </p:cNvPr>
              <p:cNvSpPr txBox="1"/>
              <p:nvPr/>
            </p:nvSpPr>
            <p:spPr>
              <a:xfrm>
                <a:off x="2125608" y="2436489"/>
                <a:ext cx="8993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318857-375F-4CAD-A794-F5136F41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608" y="2436489"/>
                <a:ext cx="89934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D85EBA-9D90-44C5-9D72-9FA6B3DB8DB6}"/>
                  </a:ext>
                </a:extLst>
              </p:cNvPr>
              <p:cNvSpPr txBox="1"/>
              <p:nvPr/>
            </p:nvSpPr>
            <p:spPr>
              <a:xfrm>
                <a:off x="1211208" y="3145108"/>
                <a:ext cx="8993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D85EBA-9D90-44C5-9D72-9FA6B3DB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08" y="3145108"/>
                <a:ext cx="8993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D3BEA1-4326-4C42-A75E-0536C583ECD8}"/>
                  </a:ext>
                </a:extLst>
              </p:cNvPr>
              <p:cNvSpPr txBox="1"/>
              <p:nvPr/>
            </p:nvSpPr>
            <p:spPr>
              <a:xfrm>
                <a:off x="2116688" y="3122328"/>
                <a:ext cx="8993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D3BEA1-4326-4C42-A75E-0536C583E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88" y="3122328"/>
                <a:ext cx="8993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ED52173-BCA7-48FC-BE17-D7ED5826C7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95800" y="1421356"/>
                <a:ext cx="3962400" cy="3124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=60,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0,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Main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Operation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Inv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180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CED52173-BCA7-48FC-BE17-D7ED5826C7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5800" y="1421356"/>
                <a:ext cx="3962400" cy="3124200"/>
              </a:xfrm>
              <a:blipFill>
                <a:blip r:embed="rId11"/>
                <a:stretch>
                  <a:fillRect l="-1846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F51784-F8F5-4F80-8D95-33BEAC6F8109}"/>
                  </a:ext>
                </a:extLst>
              </p:cNvPr>
              <p:cNvSpPr txBox="1"/>
              <p:nvPr/>
            </p:nvSpPr>
            <p:spPr>
              <a:xfrm>
                <a:off x="1143000" y="3877597"/>
                <a:ext cx="2051452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1200+</m:t>
                    </m:r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100+180+15=1495 </m:t>
                    </m:r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F51784-F8F5-4F80-8D95-33BEAC6F8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77597"/>
                <a:ext cx="2051452" cy="6399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6639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build="p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s_HD-end-maroon.png" descr="/Users/ranja/Documents/5-resources/ppt/2018 ppt-with R/new/working files/graphics_HD-end-maroon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06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2A7-99A7-4960-B8C9-9ECB6479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36"/>
            <a:ext cx="7772400" cy="857250"/>
          </a:xfrm>
        </p:spPr>
        <p:txBody>
          <a:bodyPr/>
          <a:lstStyle/>
          <a:p>
            <a:r>
              <a:rPr lang="en-US" sz="2400" dirty="0"/>
              <a:t>A Multiply Circuit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203DED-3B70-4FB1-9A03-8EBA4C408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71550"/>
            <a:ext cx="2644703" cy="2160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CDC2F-CD21-4E9E-A457-81799C037473}"/>
              </a:ext>
            </a:extLst>
          </p:cNvPr>
          <p:cNvSpPr txBox="1"/>
          <p:nvPr/>
        </p:nvSpPr>
        <p:spPr>
          <a:xfrm>
            <a:off x="1371600" y="3131971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4-bit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BF0EE-9FF8-41C8-879E-4A4188F35F7F}"/>
                  </a:ext>
                </a:extLst>
              </p:cNvPr>
              <p:cNvSpPr txBox="1"/>
              <p:nvPr/>
            </p:nvSpPr>
            <p:spPr>
              <a:xfrm>
                <a:off x="630976" y="3439748"/>
                <a:ext cx="29067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𝐺𝑎𝑡𝑒𝑠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=6.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2BF0EE-9FF8-41C8-879E-4A4188F3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76" y="3439748"/>
                <a:ext cx="2906749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063CE16-E3A2-40BC-B6C4-815881F5F1C6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1733550"/>
            <a:ext cx="3048000" cy="489828"/>
            <a:chOff x="1978" y="605"/>
            <a:chExt cx="1920" cy="34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E34C89-091C-4FBE-934C-19DEC0806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8" y="605"/>
              <a:ext cx="1920" cy="346"/>
              <a:chOff x="1632" y="3542"/>
              <a:chExt cx="1920" cy="346"/>
            </a:xfrm>
          </p:grpSpPr>
          <p:sp>
            <p:nvSpPr>
              <p:cNvPr id="10" name="AutoShape 65">
                <a:extLst>
                  <a:ext uri="{FF2B5EF4-FFF2-40B4-BE49-F238E27FC236}">
                    <a16:creationId xmlns:a16="http://schemas.microsoft.com/office/drawing/2014/main" id="{EE212659-00EF-41C0-A585-F13498669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" y="3542"/>
                <a:ext cx="346" cy="346"/>
              </a:xfrm>
              <a:prstGeom prst="flowChartDelay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1" name="Line 66">
                <a:extLst>
                  <a:ext uri="{FF2B5EF4-FFF2-40B4-BE49-F238E27FC236}">
                    <a16:creationId xmlns:a16="http://schemas.microsoft.com/office/drawing/2014/main" id="{CFA6537C-6CE4-424F-BCB3-8E6E88710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3703"/>
                <a:ext cx="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2" name="Line 67">
                <a:extLst>
                  <a:ext uri="{FF2B5EF4-FFF2-40B4-BE49-F238E27FC236}">
                    <a16:creationId xmlns:a16="http://schemas.microsoft.com/office/drawing/2014/main" id="{3CC92160-4DE1-46A8-BA5C-27883F532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596"/>
                <a:ext cx="787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13" name="Line 68">
                <a:extLst>
                  <a:ext uri="{FF2B5EF4-FFF2-40B4-BE49-F238E27FC236}">
                    <a16:creationId xmlns:a16="http://schemas.microsoft.com/office/drawing/2014/main" id="{6098DBB0-3C71-4899-A388-556F152BA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829"/>
                <a:ext cx="7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9" name="Freeform 815">
              <a:extLst>
                <a:ext uri="{FF2B5EF4-FFF2-40B4-BE49-F238E27FC236}">
                  <a16:creationId xmlns:a16="http://schemas.microsoft.com/office/drawing/2014/main" id="{E07DB6BC-B86B-4A9F-8D35-21894DF7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662"/>
              <a:ext cx="566" cy="228"/>
            </a:xfrm>
            <a:custGeom>
              <a:avLst/>
              <a:gdLst>
                <a:gd name="T0" fmla="*/ 0 w 566"/>
                <a:gd name="T1" fmla="*/ 0 h 228"/>
                <a:gd name="T2" fmla="*/ 566 w 566"/>
                <a:gd name="T3" fmla="*/ 114 h 228"/>
                <a:gd name="T4" fmla="*/ 0 w 566"/>
                <a:gd name="T5" fmla="*/ 228 h 228"/>
                <a:gd name="T6" fmla="*/ 0 w 566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228">
                  <a:moveTo>
                    <a:pt x="0" y="0"/>
                  </a:moveTo>
                  <a:lnTo>
                    <a:pt x="566" y="114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D9EC802-5429-4420-8896-2CFAC99352B6}"/>
              </a:ext>
            </a:extLst>
          </p:cNvPr>
          <p:cNvSpPr txBox="1"/>
          <p:nvPr/>
        </p:nvSpPr>
        <p:spPr>
          <a:xfrm>
            <a:off x="5658010" y="3127724"/>
            <a:ext cx="2085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Stochastic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3E3691-3386-4644-B05E-B00096213764}"/>
                  </a:ext>
                </a:extLst>
              </p:cNvPr>
              <p:cNvSpPr txBox="1"/>
              <p:nvPr/>
            </p:nvSpPr>
            <p:spPr>
              <a:xfrm>
                <a:off x="4343400" y="3439748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𝐺𝑎𝑡𝑒𝑠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3E3691-3386-4644-B05E-B00096213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439748"/>
                <a:ext cx="4572000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6A79736-BC29-4046-9A1A-751B3CB40386}"/>
              </a:ext>
            </a:extLst>
          </p:cNvPr>
          <p:cNvSpPr txBox="1"/>
          <p:nvPr/>
        </p:nvSpPr>
        <p:spPr>
          <a:xfrm>
            <a:off x="6414814" y="1803946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2A59A1-C773-49EF-95B7-6448AB4A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493726"/>
            <a:ext cx="1954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rgbClr val="0070C0"/>
                </a:solidFill>
                <a:cs typeface="Times New Roman" pitchFamily="18" charset="0"/>
              </a:rPr>
              <a:t>1,1,0,1,0,1,1,1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B6A5475F-4805-41DD-A2A8-F759E40FEB26}"/>
              </a:ext>
            </a:extLst>
          </p:cNvPr>
          <p:cNvGrpSpPr>
            <a:grpSpLocks/>
          </p:cNvGrpSpPr>
          <p:nvPr/>
        </p:nvGrpSpPr>
        <p:grpSpPr bwMode="auto">
          <a:xfrm>
            <a:off x="5257802" y="1115697"/>
            <a:ext cx="2971799" cy="1719794"/>
            <a:chOff x="2148774" y="2496797"/>
            <a:chExt cx="2970632" cy="1719912"/>
          </a:xfrm>
        </p:grpSpPr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0DA29E42-9C98-4173-B22E-E2DA45B65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938" y="2496797"/>
              <a:ext cx="767858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cs typeface="Times New Roman" pitchFamily="18" charset="0"/>
                </a:rPr>
                <a:t>a</a:t>
              </a:r>
              <a:r>
                <a:rPr lang="en-US" sz="1600" b="0" i="0" dirty="0">
                  <a:solidFill>
                    <a:srgbClr val="0070C0"/>
                  </a:solidFill>
                  <a:cs typeface="Times New Roman" pitchFamily="18" charset="0"/>
                </a:rPr>
                <a:t> = 6/8</a:t>
              </a:r>
            </a:p>
          </p:txBody>
        </p:sp>
        <p:sp>
          <p:nvSpPr>
            <p:cNvPr id="22" name="Right Brace 15">
              <a:extLst>
                <a:ext uri="{FF2B5EF4-FFF2-40B4-BE49-F238E27FC236}">
                  <a16:creationId xmlns:a16="http://schemas.microsoft.com/office/drawing/2014/main" id="{808DEC30-6453-4506-AF50-EDF07BD0AA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656274" y="2335454"/>
              <a:ext cx="75185" cy="1090186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6">
              <a:extLst>
                <a:ext uri="{FF2B5EF4-FFF2-40B4-BE49-F238E27FC236}">
                  <a16:creationId xmlns:a16="http://schemas.microsoft.com/office/drawing/2014/main" id="{18A916AA-8A9F-4173-83FE-2A5535DC7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937" y="3878132"/>
              <a:ext cx="767858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cs typeface="Times New Roman" pitchFamily="18" charset="0"/>
                </a:rPr>
                <a:t>b</a:t>
              </a:r>
              <a:r>
                <a:rPr lang="en-US" sz="1600" b="0" i="0" dirty="0">
                  <a:solidFill>
                    <a:srgbClr val="0070C0"/>
                  </a:solidFill>
                  <a:cs typeface="Times New Roman" pitchFamily="18" charset="0"/>
                </a:rPr>
                <a:t> = 4/8</a:t>
              </a:r>
            </a:p>
          </p:txBody>
        </p:sp>
        <p:sp>
          <p:nvSpPr>
            <p:cNvPr id="28" name="Right Brace 15">
              <a:extLst>
                <a:ext uri="{FF2B5EF4-FFF2-40B4-BE49-F238E27FC236}">
                  <a16:creationId xmlns:a16="http://schemas.microsoft.com/office/drawing/2014/main" id="{AB598869-91B7-469C-B9CC-018E568B67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56274" y="3296650"/>
              <a:ext cx="75185" cy="1090186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E28CCF49-9469-4D0A-A23F-B1262DE95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980" y="2708235"/>
              <a:ext cx="767858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FF0000"/>
                  </a:solidFill>
                  <a:cs typeface="Times New Roman" pitchFamily="18" charset="0"/>
                </a:rPr>
                <a:t>c</a:t>
              </a:r>
              <a:r>
                <a:rPr lang="en-US" sz="1600" b="0" i="0" dirty="0">
                  <a:solidFill>
                    <a:srgbClr val="FF0000"/>
                  </a:solidFill>
                  <a:cs typeface="Times New Roman" pitchFamily="18" charset="0"/>
                </a:rPr>
                <a:t> = 3/8</a:t>
              </a:r>
            </a:p>
          </p:txBody>
        </p:sp>
        <p:sp>
          <p:nvSpPr>
            <p:cNvPr id="32" name="Right Brace 15">
              <a:extLst>
                <a:ext uri="{FF2B5EF4-FFF2-40B4-BE49-F238E27FC236}">
                  <a16:creationId xmlns:a16="http://schemas.microsoft.com/office/drawing/2014/main" id="{9810CF5D-56E5-460D-9A14-7E0382AB17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492737" y="2457816"/>
              <a:ext cx="94955" cy="1158383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2F7487D-E065-498A-9C7F-FC393AB09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51" y="2115176"/>
            <a:ext cx="1954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rgbClr val="0070C0"/>
                </a:solidFill>
                <a:cs typeface="Times New Roman" pitchFamily="18" charset="0"/>
              </a:rPr>
              <a:t>1,1,0,0,1,0,1,0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5ED44B-A2B4-40F9-87C3-212F2C44C1F8}"/>
              </a:ext>
            </a:extLst>
          </p:cNvPr>
          <p:cNvSpPr txBox="1"/>
          <p:nvPr/>
        </p:nvSpPr>
        <p:spPr>
          <a:xfrm>
            <a:off x="6964895" y="1657993"/>
            <a:ext cx="1557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1,1,0,0,0,0,1,0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9A7601-5A34-47D0-BAAD-688CE3F8D07A}"/>
                  </a:ext>
                </a:extLst>
              </p:cNvPr>
              <p:cNvSpPr txBox="1"/>
              <p:nvPr/>
            </p:nvSpPr>
            <p:spPr>
              <a:xfrm>
                <a:off x="685799" y="3809583"/>
                <a:ext cx="7836631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  <a:t>An AND gate produces an output</a:t>
                </a:r>
                <a:r>
                  <a:rPr kumimoji="0" lang="en-US" b="0" i="0" u="none" strike="noStrike" kern="0" cap="none" spc="0" normalizeH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  <a:t> 1</a:t>
                </a: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  <a:t> only when both its inputs are 1.</a:t>
                </a:r>
                <a:b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Arial"/>
                    <a:ea typeface="ＭＳ Ｐゴシック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𝑐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=1; 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𝑤h𝑒𝑛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𝑎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=1 </m:t>
                      </m:r>
                      <m:r>
                        <a:rPr kumimoji="0" lang="en-US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𝒂𝒏𝒅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𝑏</m:t>
                      </m:r>
                      <m:r>
                        <a:rPr kumimoji="0" lang="en-US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𝑐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𝑃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𝐴</m:t>
                          </m:r>
                          <m:d>
                            <m:d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dPr>
                            <m:e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595959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9595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==1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.  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𝑃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(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𝐵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(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𝑡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)==1)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𝑐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𝑎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.</m:t>
                      </m:r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𝑏</m:t>
                      </m:r>
                    </m:oMath>
                  </m:oMathPara>
                </a14:m>
                <a:endParaRPr lang="en-US" sz="1400" dirty="0"/>
              </a:p>
              <a:p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9A7601-5A34-47D0-BAAD-688CE3F8D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809583"/>
                <a:ext cx="7836631" cy="1292662"/>
              </a:xfrm>
              <a:prstGeom prst="rect">
                <a:avLst/>
              </a:prstGeom>
              <a:blipFill>
                <a:blip r:embed="rId5"/>
                <a:stretch>
                  <a:fillRect l="-622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153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7" grpId="0"/>
      <p:bldP spid="18" grpId="0"/>
      <p:bldP spid="19" grpId="0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D3D9-52D2-4223-8533-C1B3BC3B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Scaled Addition and Arbitrary Polynomials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1AA3D5-C26D-4FF4-AA0D-8ECEBAEAB693}"/>
              </a:ext>
            </a:extLst>
          </p:cNvPr>
          <p:cNvCxnSpPr>
            <a:cxnSpLocks/>
          </p:cNvCxnSpPr>
          <p:nvPr/>
        </p:nvCxnSpPr>
        <p:spPr>
          <a:xfrm>
            <a:off x="2285997" y="2114548"/>
            <a:ext cx="0" cy="49393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0B52C6-F850-4047-9DF6-73A1B8A72A9C}"/>
              </a:ext>
            </a:extLst>
          </p:cNvPr>
          <p:cNvCxnSpPr>
            <a:cxnSpLocks/>
          </p:cNvCxnSpPr>
          <p:nvPr/>
        </p:nvCxnSpPr>
        <p:spPr>
          <a:xfrm>
            <a:off x="2539137" y="2233325"/>
            <a:ext cx="0" cy="256379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B956DA-3667-427E-BB37-702C72F5FB19}"/>
              </a:ext>
            </a:extLst>
          </p:cNvPr>
          <p:cNvCxnSpPr>
            <a:cxnSpLocks/>
          </p:cNvCxnSpPr>
          <p:nvPr/>
        </p:nvCxnSpPr>
        <p:spPr>
          <a:xfrm>
            <a:off x="2286000" y="2114550"/>
            <a:ext cx="253139" cy="124906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A9132E-D9FE-438B-95E7-B573C8F200D2}"/>
              </a:ext>
            </a:extLst>
          </p:cNvPr>
          <p:cNvCxnSpPr>
            <a:cxnSpLocks/>
          </p:cNvCxnSpPr>
          <p:nvPr/>
        </p:nvCxnSpPr>
        <p:spPr>
          <a:xfrm flipV="1">
            <a:off x="2285997" y="2489707"/>
            <a:ext cx="253140" cy="11877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D30068-6886-40AA-AF50-82B4E6F898F9}"/>
              </a:ext>
            </a:extLst>
          </p:cNvPr>
          <p:cNvCxnSpPr>
            <a:cxnSpLocks/>
          </p:cNvCxnSpPr>
          <p:nvPr/>
        </p:nvCxnSpPr>
        <p:spPr>
          <a:xfrm>
            <a:off x="1725011" y="2237366"/>
            <a:ext cx="567165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F30960-B229-4756-A65A-CCF9955271B6}"/>
              </a:ext>
            </a:extLst>
          </p:cNvPr>
          <p:cNvCxnSpPr>
            <a:cxnSpLocks/>
          </p:cNvCxnSpPr>
          <p:nvPr/>
        </p:nvCxnSpPr>
        <p:spPr>
          <a:xfrm>
            <a:off x="1725009" y="2459508"/>
            <a:ext cx="56716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15780A-8919-41C2-B345-30962BC1F863}"/>
                  </a:ext>
                </a:extLst>
              </p:cNvPr>
              <p:cNvSpPr txBox="1"/>
              <p:nvPr/>
            </p:nvSpPr>
            <p:spPr>
              <a:xfrm>
                <a:off x="1777226" y="2054483"/>
                <a:ext cx="462734" cy="164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67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10100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15780A-8919-41C2-B345-30962BC1F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226" y="2054483"/>
                <a:ext cx="462734" cy="164212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78DCA3-56DA-43D1-B744-20FF63E74599}"/>
                  </a:ext>
                </a:extLst>
              </p:cNvPr>
              <p:cNvSpPr txBox="1"/>
              <p:nvPr/>
            </p:nvSpPr>
            <p:spPr>
              <a:xfrm>
                <a:off x="1807960" y="2459510"/>
                <a:ext cx="378309" cy="164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67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11101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78DCA3-56DA-43D1-B744-20FF63E74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960" y="2459510"/>
                <a:ext cx="378309" cy="164212"/>
              </a:xfrm>
              <a:prstGeom prst="rect">
                <a:avLst/>
              </a:prstGeom>
              <a:blipFill>
                <a:blip r:embed="rId4"/>
                <a:stretch>
                  <a:fillRect l="-8065" r="-6452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6E2A59D1-BA36-4D67-B4D6-3B82E9982080}"/>
              </a:ext>
            </a:extLst>
          </p:cNvPr>
          <p:cNvSpPr/>
          <p:nvPr/>
        </p:nvSpPr>
        <p:spPr>
          <a:xfrm rot="5400000">
            <a:off x="1991156" y="2472562"/>
            <a:ext cx="56975" cy="3373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15"/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FAF76-6CF1-4A2D-82BA-8CFF53DCB1D3}"/>
              </a:ext>
            </a:extLst>
          </p:cNvPr>
          <p:cNvSpPr txBox="1"/>
          <p:nvPr/>
        </p:nvSpPr>
        <p:spPr>
          <a:xfrm>
            <a:off x="1855414" y="2623721"/>
            <a:ext cx="36099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4815"/>
            <a:r>
              <a:rPr lang="en-US" sz="106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9B4DB8-C474-4E57-A5C6-ABE0DE39543A}"/>
              </a:ext>
            </a:extLst>
          </p:cNvPr>
          <p:cNvCxnSpPr>
            <a:cxnSpLocks/>
          </p:cNvCxnSpPr>
          <p:nvPr/>
        </p:nvCxnSpPr>
        <p:spPr>
          <a:xfrm>
            <a:off x="2542046" y="2358612"/>
            <a:ext cx="46494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C47A0B-4505-4FE1-989D-4DC5C42919E0}"/>
                  </a:ext>
                </a:extLst>
              </p:cNvPr>
              <p:cNvSpPr txBox="1"/>
              <p:nvPr/>
            </p:nvSpPr>
            <p:spPr>
              <a:xfrm>
                <a:off x="2542047" y="2173218"/>
                <a:ext cx="462734" cy="164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67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10101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C47A0B-4505-4FE1-989D-4DC5C4291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047" y="2173218"/>
                <a:ext cx="462734" cy="164212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>
            <a:extLst>
              <a:ext uri="{FF2B5EF4-FFF2-40B4-BE49-F238E27FC236}">
                <a16:creationId xmlns:a16="http://schemas.microsoft.com/office/drawing/2014/main" id="{807CB1CF-E940-4F1C-BC65-6F695C6CE387}"/>
              </a:ext>
            </a:extLst>
          </p:cNvPr>
          <p:cNvSpPr/>
          <p:nvPr/>
        </p:nvSpPr>
        <p:spPr>
          <a:xfrm rot="16200000">
            <a:off x="2759732" y="1983724"/>
            <a:ext cx="56975" cy="3373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15"/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609A4-6745-44E8-B110-E7B461DEC9DB}"/>
              </a:ext>
            </a:extLst>
          </p:cNvPr>
          <p:cNvSpPr txBox="1"/>
          <p:nvPr/>
        </p:nvSpPr>
        <p:spPr>
          <a:xfrm>
            <a:off x="2628205" y="1888846"/>
            <a:ext cx="36099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4815"/>
            <a:r>
              <a:rPr lang="en-US" sz="106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A5DA2B-44FF-44BB-98C9-1B2E69C3553E}"/>
                  </a:ext>
                </a:extLst>
              </p:cNvPr>
              <p:cNvSpPr txBox="1"/>
              <p:nvPr/>
            </p:nvSpPr>
            <p:spPr>
              <a:xfrm>
                <a:off x="3017177" y="2221829"/>
                <a:ext cx="127663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A5DA2B-44FF-44BB-98C9-1B2E69C35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177" y="2221829"/>
                <a:ext cx="127663" cy="184666"/>
              </a:xfrm>
              <a:prstGeom prst="rect">
                <a:avLst/>
              </a:prstGeom>
              <a:blipFill>
                <a:blip r:embed="rId6"/>
                <a:stretch>
                  <a:fillRect l="-28571" r="-2381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687A55-1C3B-48A3-8AB4-026D5A01F9B9}"/>
              </a:ext>
            </a:extLst>
          </p:cNvPr>
          <p:cNvCxnSpPr>
            <a:cxnSpLocks/>
          </p:cNvCxnSpPr>
          <p:nvPr/>
        </p:nvCxnSpPr>
        <p:spPr>
          <a:xfrm>
            <a:off x="1777224" y="2921834"/>
            <a:ext cx="650795" cy="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4CF230-1F1A-4F32-8691-BA8F17BCD46B}"/>
              </a:ext>
            </a:extLst>
          </p:cNvPr>
          <p:cNvCxnSpPr>
            <a:cxnSpLocks/>
          </p:cNvCxnSpPr>
          <p:nvPr/>
        </p:nvCxnSpPr>
        <p:spPr>
          <a:xfrm flipV="1">
            <a:off x="2428019" y="2539091"/>
            <a:ext cx="0" cy="3827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10D69D-44FA-4654-B206-2187F75B3E64}"/>
                  </a:ext>
                </a:extLst>
              </p:cNvPr>
              <p:cNvSpPr txBox="1"/>
              <p:nvPr/>
            </p:nvSpPr>
            <p:spPr>
              <a:xfrm>
                <a:off x="2296937" y="2157381"/>
                <a:ext cx="109004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67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10D69D-44FA-4654-B206-2187F75B3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937" y="2157381"/>
                <a:ext cx="109004" cy="164212"/>
              </a:xfrm>
              <a:prstGeom prst="rect">
                <a:avLst/>
              </a:prstGeom>
              <a:blipFill>
                <a:blip r:embed="rId7"/>
                <a:stretch>
                  <a:fillRect l="-27778" r="-2777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7161A9-9307-499F-B253-AB3C05D4406B}"/>
                  </a:ext>
                </a:extLst>
              </p:cNvPr>
              <p:cNvSpPr txBox="1"/>
              <p:nvPr/>
            </p:nvSpPr>
            <p:spPr>
              <a:xfrm>
                <a:off x="2291463" y="2363716"/>
                <a:ext cx="109004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67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7161A9-9307-499F-B253-AB3C05D44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463" y="2363716"/>
                <a:ext cx="109004" cy="164212"/>
              </a:xfrm>
              <a:prstGeom prst="rect">
                <a:avLst/>
              </a:prstGeom>
              <a:blipFill>
                <a:blip r:embed="rId8"/>
                <a:stretch>
                  <a:fillRect l="-27778" r="-27778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EA12AF-507B-4E7D-823C-741CBB0281BD}"/>
                  </a:ext>
                </a:extLst>
              </p:cNvPr>
              <p:cNvSpPr txBox="1"/>
              <p:nvPr/>
            </p:nvSpPr>
            <p:spPr>
              <a:xfrm>
                <a:off x="1829592" y="2954481"/>
                <a:ext cx="378309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67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11010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EA12AF-507B-4E7D-823C-741CBB028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592" y="2954481"/>
                <a:ext cx="378309" cy="164212"/>
              </a:xfrm>
              <a:prstGeom prst="rect">
                <a:avLst/>
              </a:prstGeom>
              <a:blipFill>
                <a:blip r:embed="rId9"/>
                <a:stretch>
                  <a:fillRect l="-8065" r="-6452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>
            <a:extLst>
              <a:ext uri="{FF2B5EF4-FFF2-40B4-BE49-F238E27FC236}">
                <a16:creationId xmlns:a16="http://schemas.microsoft.com/office/drawing/2014/main" id="{0CF4A668-216A-472F-8D9B-862D6F338A61}"/>
              </a:ext>
            </a:extLst>
          </p:cNvPr>
          <p:cNvSpPr/>
          <p:nvPr/>
        </p:nvSpPr>
        <p:spPr>
          <a:xfrm>
            <a:off x="2239961" y="2977165"/>
            <a:ext cx="30479" cy="1187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15"/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F00DFE-A351-4B51-B189-1C4371EA04A1}"/>
              </a:ext>
            </a:extLst>
          </p:cNvPr>
          <p:cNvSpPr txBox="1"/>
          <p:nvPr/>
        </p:nvSpPr>
        <p:spPr>
          <a:xfrm>
            <a:off x="2270817" y="2921832"/>
            <a:ext cx="36099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4815"/>
            <a:r>
              <a:rPr lang="en-US" sz="106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38C291-879C-4B37-B935-3F8DAB29EA43}"/>
                  </a:ext>
                </a:extLst>
              </p:cNvPr>
              <p:cNvSpPr txBox="1"/>
              <p:nvPr/>
            </p:nvSpPr>
            <p:spPr>
              <a:xfrm>
                <a:off x="1594959" y="2798948"/>
                <a:ext cx="11214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38C291-879C-4B37-B935-3F8DAB29E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59" y="2798948"/>
                <a:ext cx="112146" cy="184666"/>
              </a:xfrm>
              <a:prstGeom prst="rect">
                <a:avLst/>
              </a:prstGeom>
              <a:blipFill>
                <a:blip r:embed="rId10"/>
                <a:stretch>
                  <a:fillRect l="-22222" r="-1666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65DAD3-013C-49CA-B3FF-45CE524DCAC9}"/>
                  </a:ext>
                </a:extLst>
              </p:cNvPr>
              <p:cNvSpPr txBox="1"/>
              <p:nvPr/>
            </p:nvSpPr>
            <p:spPr>
              <a:xfrm>
                <a:off x="1502739" y="2028867"/>
                <a:ext cx="2227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65DAD3-013C-49CA-B3FF-45CE524DC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39" y="2028867"/>
                <a:ext cx="222753" cy="215444"/>
              </a:xfrm>
              <a:prstGeom prst="rect">
                <a:avLst/>
              </a:prstGeom>
              <a:blipFill>
                <a:blip r:embed="rId11"/>
                <a:stretch>
                  <a:fillRect l="-11111" r="-277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3EE1AD-A07E-4431-8F67-E1A264682695}"/>
                  </a:ext>
                </a:extLst>
              </p:cNvPr>
              <p:cNvSpPr txBox="1"/>
              <p:nvPr/>
            </p:nvSpPr>
            <p:spPr>
              <a:xfrm>
                <a:off x="1508965" y="2259828"/>
                <a:ext cx="2269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3EE1AD-A07E-4431-8F67-E1A264682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65" y="2259828"/>
                <a:ext cx="226922" cy="215444"/>
              </a:xfrm>
              <a:prstGeom prst="rect">
                <a:avLst/>
              </a:prstGeom>
              <a:blipFill>
                <a:blip r:embed="rId12"/>
                <a:stretch>
                  <a:fillRect l="-10811" r="-2703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ED201D42-05B9-47D4-8965-C37747A025CD}"/>
              </a:ext>
            </a:extLst>
          </p:cNvPr>
          <p:cNvSpPr/>
          <p:nvPr/>
        </p:nvSpPr>
        <p:spPr>
          <a:xfrm rot="5400000">
            <a:off x="1991156" y="2471884"/>
            <a:ext cx="56975" cy="3373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15"/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43F8B68-F419-4D32-B32E-D6157F038439}"/>
              </a:ext>
            </a:extLst>
          </p:cNvPr>
          <p:cNvSpPr/>
          <p:nvPr/>
        </p:nvSpPr>
        <p:spPr>
          <a:xfrm rot="16200000">
            <a:off x="1991156" y="1857991"/>
            <a:ext cx="56975" cy="33736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04815"/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C13B44-5CFF-4DC7-879B-0DFCB7D70083}"/>
              </a:ext>
            </a:extLst>
          </p:cNvPr>
          <p:cNvSpPr txBox="1"/>
          <p:nvPr/>
        </p:nvSpPr>
        <p:spPr>
          <a:xfrm>
            <a:off x="1828093" y="1769789"/>
            <a:ext cx="36099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4815"/>
            <a:r>
              <a:rPr lang="en-US" sz="1067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E9A76D-E529-4152-907D-BE8F1672D3DA}"/>
                  </a:ext>
                </a:extLst>
              </p:cNvPr>
              <p:cNvSpPr txBox="1"/>
              <p:nvPr/>
            </p:nvSpPr>
            <p:spPr>
              <a:xfrm>
                <a:off x="1704875" y="3251530"/>
                <a:ext cx="923330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067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Scaled</m:t>
                      </m:r>
                      <m:r>
                        <m:rPr>
                          <m:nor/>
                        </m:rPr>
                        <a:rPr lang="en-US" sz="1067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067" b="0" i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Addition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E9A76D-E529-4152-907D-BE8F1672D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75" y="3251530"/>
                <a:ext cx="923330" cy="164212"/>
              </a:xfrm>
              <a:prstGeom prst="rect">
                <a:avLst/>
              </a:prstGeom>
              <a:blipFill>
                <a:blip r:embed="rId13"/>
                <a:stretch>
                  <a:fillRect l="-3974" r="-264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2" name="Object 23">
            <a:extLst>
              <a:ext uri="{FF2B5EF4-FFF2-40B4-BE49-F238E27FC236}">
                <a16:creationId xmlns:a16="http://schemas.microsoft.com/office/drawing/2014/main" id="{23DD55DD-0E01-4689-A72E-90D578472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88311"/>
              </p:ext>
            </p:extLst>
          </p:nvPr>
        </p:nvGraphicFramePr>
        <p:xfrm>
          <a:off x="4900104" y="1826369"/>
          <a:ext cx="3533712" cy="212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Visio" r:id="rId14" imgW="5378800" imgH="3242442" progId="Visio.Drawing.11">
                  <p:embed/>
                </p:oleObj>
              </mc:Choice>
              <mc:Fallback>
                <p:oleObj name="Visio" r:id="rId14" imgW="5378800" imgH="3242442" progId="Visio.Drawing.11">
                  <p:embed/>
                  <p:pic>
                    <p:nvPicPr>
                      <p:cNvPr id="624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104" y="1826369"/>
                        <a:ext cx="3533712" cy="2129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Picture 2">
            <a:extLst>
              <a:ext uri="{FF2B5EF4-FFF2-40B4-BE49-F238E27FC236}">
                <a16:creationId xmlns:a16="http://schemas.microsoft.com/office/drawing/2014/main" id="{96B96389-D0BB-43E3-9F6C-99B6449A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41840"/>
            <a:ext cx="1487486" cy="36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78AE5CC-C11F-455F-B01A-437EFC4689E2}"/>
                  </a:ext>
                </a:extLst>
              </p:cNvPr>
              <p:cNvSpPr txBox="1"/>
              <p:nvPr/>
            </p:nvSpPr>
            <p:spPr>
              <a:xfrm>
                <a:off x="6019800" y="4019550"/>
                <a:ext cx="1385251" cy="164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30481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67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𝐵𝑒𝑟𝑛𝑠𝑡𝑒𝑖𝑛</m:t>
                      </m:r>
                      <m:r>
                        <a:rPr lang="en-US" sz="1067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067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𝑃𝑜𝑙𝑦𝑛𝑜𝑚𝑖𝑎𝑙</m:t>
                      </m:r>
                    </m:oMath>
                  </m:oMathPara>
                </a14:m>
                <a:endParaRPr lang="en-US" sz="1067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78AE5CC-C11F-455F-B01A-437EFC46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19550"/>
                <a:ext cx="1385251" cy="164212"/>
              </a:xfrm>
              <a:prstGeom prst="rect">
                <a:avLst/>
              </a:prstGeom>
              <a:blipFill>
                <a:blip r:embed="rId17"/>
                <a:stretch>
                  <a:fillRect l="-1762" r="-2203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827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5" grpId="0"/>
      <p:bldP spid="16" grpId="0" animBg="1"/>
      <p:bldP spid="17" grpId="0"/>
      <p:bldP spid="18" grpId="0"/>
      <p:bldP spid="21" grpId="0"/>
      <p:bldP spid="22" grpId="0"/>
      <p:bldP spid="23" grpId="0"/>
      <p:bldP spid="24" grpId="0" animBg="1"/>
      <p:bldP spid="25" grpId="0"/>
      <p:bldP spid="27" grpId="0"/>
      <p:bldP spid="28" grpId="0"/>
      <p:bldP spid="29" grpId="0"/>
      <p:bldP spid="30" grpId="0" animBg="1"/>
      <p:bldP spid="31" grpId="0" animBg="1"/>
      <p:bldP spid="32" grpId="0"/>
      <p:bldP spid="3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2A7-99A7-4960-B8C9-9ECB6479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67E2-6DFF-497C-BF43-BF10F0D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71550"/>
            <a:ext cx="7772400" cy="2971800"/>
          </a:xfrm>
        </p:spPr>
        <p:txBody>
          <a:bodyPr/>
          <a:lstStyle/>
          <a:p>
            <a:pPr marL="342946" lvl="1" indent="0">
              <a:buNone/>
            </a:pPr>
            <a:r>
              <a:rPr lang="en-US" sz="2000" dirty="0"/>
              <a:t>Randomness is neither free nor cheap!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2D40CC-3997-4DE3-A415-C5BD23F8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8750"/>
            <a:ext cx="5181600" cy="2824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BAD0B1-4808-4371-90C0-BC9ABFF46F4C}"/>
                  </a:ext>
                </a:extLst>
              </p:cNvPr>
              <p:cNvSpPr txBox="1"/>
              <p:nvPr/>
            </p:nvSpPr>
            <p:spPr>
              <a:xfrm>
                <a:off x="5791200" y="1962150"/>
                <a:ext cx="28445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𝑅𝑒𝑎𝑙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𝐺𝑎𝑡𝑒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𝐶𝑜𝑠𝑡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=20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𝑛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𝑡𝑜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 30</m:t>
                      </m:r>
                      <m:r>
                        <a:rPr kumimoji="0" lang="en-US" sz="16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BAD0B1-4808-4371-90C0-BC9ABFF46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962150"/>
                <a:ext cx="284456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89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2A7-99A7-4960-B8C9-9ECB6479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sz="2400" dirty="0"/>
              <a:t>Advantages and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67E2-6DFF-497C-BF43-BF10F0D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80" y="895350"/>
            <a:ext cx="7772400" cy="3810000"/>
          </a:xfrm>
        </p:spPr>
        <p:txBody>
          <a:bodyPr/>
          <a:lstStyle/>
          <a:p>
            <a:r>
              <a:rPr lang="en-US" sz="1800" dirty="0"/>
              <a:t>Stochastic Computing is innately fault-tolerant.</a:t>
            </a:r>
          </a:p>
          <a:p>
            <a:pPr lvl="1"/>
            <a:r>
              <a:rPr lang="en-US" sz="1800" dirty="0"/>
              <a:t>But requires more bits to represent the same range of values.</a:t>
            </a:r>
          </a:p>
          <a:p>
            <a:r>
              <a:rPr lang="en-US" sz="1800" dirty="0"/>
              <a:t>Circuit structures are simpler than their binary counterparts</a:t>
            </a:r>
          </a:p>
          <a:p>
            <a:pPr lvl="1"/>
            <a:r>
              <a:rPr lang="en-US" sz="1800" dirty="0"/>
              <a:t>But they are not perfectly accurate.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342946" lvl="1" indent="0">
              <a:buNone/>
            </a:pPr>
            <a:endParaRPr lang="en-US" sz="1800" dirty="0"/>
          </a:p>
          <a:p>
            <a:pPr marL="342946" lvl="1" indent="0">
              <a:buNone/>
            </a:pPr>
            <a:endParaRPr lang="en-US" sz="1800" dirty="0"/>
          </a:p>
          <a:p>
            <a:pPr marL="342946" lvl="1" indent="0"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Accuracy can be improved by using longer bit-streams.</a:t>
            </a:r>
          </a:p>
          <a:p>
            <a:pPr lvl="1"/>
            <a:r>
              <a:rPr lang="en-US" sz="1800" dirty="0"/>
              <a:t>But this results in longer latency.</a:t>
            </a:r>
          </a:p>
          <a:p>
            <a:pPr marL="342946" lvl="1" indent="0">
              <a:buNone/>
            </a:pPr>
            <a:endParaRPr lang="en-US" sz="1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5EE90F-22B7-45EA-B5E2-1C23E2453448}"/>
              </a:ext>
            </a:extLst>
          </p:cNvPr>
          <p:cNvGrpSpPr>
            <a:grpSpLocks/>
          </p:cNvGrpSpPr>
          <p:nvPr/>
        </p:nvGrpSpPr>
        <p:grpSpPr bwMode="auto">
          <a:xfrm>
            <a:off x="2514598" y="2927517"/>
            <a:ext cx="3048000" cy="489828"/>
            <a:chOff x="1978" y="605"/>
            <a:chExt cx="1920" cy="3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6D33466-CA1A-4FD1-A288-CE3B2AB39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8" y="605"/>
              <a:ext cx="1920" cy="346"/>
              <a:chOff x="1632" y="3542"/>
              <a:chExt cx="1920" cy="346"/>
            </a:xfrm>
          </p:grpSpPr>
          <p:sp>
            <p:nvSpPr>
              <p:cNvPr id="25" name="AutoShape 65">
                <a:extLst>
                  <a:ext uri="{FF2B5EF4-FFF2-40B4-BE49-F238E27FC236}">
                    <a16:creationId xmlns:a16="http://schemas.microsoft.com/office/drawing/2014/main" id="{2A735331-8EF7-4B00-85B3-7C961AB6D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" y="3542"/>
                <a:ext cx="346" cy="346"/>
              </a:xfrm>
              <a:prstGeom prst="flowChartDelay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26" name="Line 66">
                <a:extLst>
                  <a:ext uri="{FF2B5EF4-FFF2-40B4-BE49-F238E27FC236}">
                    <a16:creationId xmlns:a16="http://schemas.microsoft.com/office/drawing/2014/main" id="{6BA89E1B-E67A-4771-8B06-6AF857B52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5" y="3703"/>
                <a:ext cx="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Line 67">
                <a:extLst>
                  <a:ext uri="{FF2B5EF4-FFF2-40B4-BE49-F238E27FC236}">
                    <a16:creationId xmlns:a16="http://schemas.microsoft.com/office/drawing/2014/main" id="{C2E1861C-3F44-4516-8630-76256CD19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596"/>
                <a:ext cx="787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Line 68">
                <a:extLst>
                  <a:ext uri="{FF2B5EF4-FFF2-40B4-BE49-F238E27FC236}">
                    <a16:creationId xmlns:a16="http://schemas.microsoft.com/office/drawing/2014/main" id="{0A94E35D-F564-4F8E-8FA3-B88A52564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3829"/>
                <a:ext cx="7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 815">
              <a:extLst>
                <a:ext uri="{FF2B5EF4-FFF2-40B4-BE49-F238E27FC236}">
                  <a16:creationId xmlns:a16="http://schemas.microsoft.com/office/drawing/2014/main" id="{9588FF3F-F244-4034-9900-E7B23379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" y="662"/>
              <a:ext cx="566" cy="228"/>
            </a:xfrm>
            <a:custGeom>
              <a:avLst/>
              <a:gdLst>
                <a:gd name="T0" fmla="*/ 0 w 566"/>
                <a:gd name="T1" fmla="*/ 0 h 228"/>
                <a:gd name="T2" fmla="*/ 566 w 566"/>
                <a:gd name="T3" fmla="*/ 114 h 228"/>
                <a:gd name="T4" fmla="*/ 0 w 566"/>
                <a:gd name="T5" fmla="*/ 228 h 228"/>
                <a:gd name="T6" fmla="*/ 0 w 566"/>
                <a:gd name="T7" fmla="*/ 0 h 2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6" h="228">
                  <a:moveTo>
                    <a:pt x="0" y="0"/>
                  </a:moveTo>
                  <a:lnTo>
                    <a:pt x="566" y="114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FF4ECFA-4E9A-427F-BC92-098216ED982B}"/>
              </a:ext>
            </a:extLst>
          </p:cNvPr>
          <p:cNvSpPr txBox="1"/>
          <p:nvPr/>
        </p:nvSpPr>
        <p:spPr>
          <a:xfrm>
            <a:off x="3747812" y="299791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02AFE2-3688-4B7B-872A-C2E92511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8" y="2687693"/>
            <a:ext cx="1954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rgbClr val="0070C0"/>
                </a:solidFill>
                <a:cs typeface="Times New Roman" pitchFamily="18" charset="0"/>
              </a:rPr>
              <a:t>1,1,0,0,1,1,0,1</a:t>
            </a:r>
          </a:p>
        </p:txBody>
      </p:sp>
      <p:grpSp>
        <p:nvGrpSpPr>
          <p:cNvPr id="31" name="Group 20">
            <a:extLst>
              <a:ext uri="{FF2B5EF4-FFF2-40B4-BE49-F238E27FC236}">
                <a16:creationId xmlns:a16="http://schemas.microsoft.com/office/drawing/2014/main" id="{4E795103-C95C-4B0F-954A-941252AB082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309664"/>
            <a:ext cx="2971799" cy="1719794"/>
            <a:chOff x="2148774" y="2496797"/>
            <a:chExt cx="2970632" cy="1719912"/>
          </a:xfrm>
        </p:grpSpPr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AB832472-93E6-4126-9C5C-C9BFF985C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938" y="2496797"/>
              <a:ext cx="767858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cs typeface="Times New Roman" pitchFamily="18" charset="0"/>
                </a:rPr>
                <a:t>a</a:t>
              </a:r>
              <a:r>
                <a:rPr lang="en-US" sz="1600" b="0" i="0" dirty="0">
                  <a:solidFill>
                    <a:srgbClr val="0070C0"/>
                  </a:solidFill>
                  <a:cs typeface="Times New Roman" pitchFamily="18" charset="0"/>
                </a:rPr>
                <a:t> = 6/8</a:t>
              </a:r>
            </a:p>
          </p:txBody>
        </p:sp>
        <p:sp>
          <p:nvSpPr>
            <p:cNvPr id="33" name="Right Brace 15">
              <a:extLst>
                <a:ext uri="{FF2B5EF4-FFF2-40B4-BE49-F238E27FC236}">
                  <a16:creationId xmlns:a16="http://schemas.microsoft.com/office/drawing/2014/main" id="{B1DBB67E-F80A-4CCE-80F9-5C8B804C064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656274" y="2335454"/>
              <a:ext cx="75185" cy="1090186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62EF39FE-9611-45DF-B4AB-7E219989C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937" y="3878132"/>
              <a:ext cx="767858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0070C0"/>
                  </a:solidFill>
                  <a:cs typeface="Times New Roman" pitchFamily="18" charset="0"/>
                </a:rPr>
                <a:t>b</a:t>
              </a:r>
              <a:r>
                <a:rPr lang="en-US" sz="1600" b="0" i="0" dirty="0">
                  <a:solidFill>
                    <a:srgbClr val="0070C0"/>
                  </a:solidFill>
                  <a:cs typeface="Times New Roman" pitchFamily="18" charset="0"/>
                </a:rPr>
                <a:t> = 4/8</a:t>
              </a:r>
            </a:p>
          </p:txBody>
        </p:sp>
        <p:sp>
          <p:nvSpPr>
            <p:cNvPr id="35" name="Right Brace 15">
              <a:extLst>
                <a:ext uri="{FF2B5EF4-FFF2-40B4-BE49-F238E27FC236}">
                  <a16:creationId xmlns:a16="http://schemas.microsoft.com/office/drawing/2014/main" id="{4495778F-BDBA-46F5-AECA-87D294F6D0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56274" y="3296650"/>
              <a:ext cx="75185" cy="1090186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82A35283-CD66-4208-BDD3-1F334D7EB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980" y="2708235"/>
              <a:ext cx="767858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 b="0" dirty="0">
                  <a:solidFill>
                    <a:srgbClr val="FF0000"/>
                  </a:solidFill>
                  <a:cs typeface="Times New Roman" pitchFamily="18" charset="0"/>
                </a:rPr>
                <a:t>c</a:t>
              </a:r>
              <a:r>
                <a:rPr lang="en-US" sz="1600" b="0" i="0" dirty="0">
                  <a:solidFill>
                    <a:srgbClr val="FF0000"/>
                  </a:solidFill>
                  <a:cs typeface="Times New Roman" pitchFamily="18" charset="0"/>
                </a:rPr>
                <a:t> = 1/8</a:t>
              </a:r>
            </a:p>
          </p:txBody>
        </p:sp>
        <p:sp>
          <p:nvSpPr>
            <p:cNvPr id="37" name="Right Brace 15">
              <a:extLst>
                <a:ext uri="{FF2B5EF4-FFF2-40B4-BE49-F238E27FC236}">
                  <a16:creationId xmlns:a16="http://schemas.microsoft.com/office/drawing/2014/main" id="{93CC1047-C70E-4982-8979-75F8315738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492737" y="2457816"/>
              <a:ext cx="94955" cy="1158383"/>
            </a:xfrm>
            <a:prstGeom prst="rightBrace">
              <a:avLst>
                <a:gd name="adj1" fmla="val 38204"/>
                <a:gd name="adj2" fmla="val 50000"/>
              </a:avLst>
            </a:prstGeom>
            <a:noFill/>
            <a:ln w="12700" algn="ctr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D795673-047F-47E2-9EF3-54C643DA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49" y="3309143"/>
            <a:ext cx="19542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i="0" dirty="0">
                <a:solidFill>
                  <a:srgbClr val="0070C0"/>
                </a:solidFill>
                <a:cs typeface="Times New Roman" pitchFamily="18" charset="0"/>
              </a:rPr>
              <a:t>0,1,0,1,0,0,1,0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F597E7-1B8B-4EFB-AD5B-2FCEC6268461}"/>
              </a:ext>
            </a:extLst>
          </p:cNvPr>
          <p:cNvSpPr txBox="1"/>
          <p:nvPr/>
        </p:nvSpPr>
        <p:spPr>
          <a:xfrm>
            <a:off x="4297893" y="2851960"/>
            <a:ext cx="15575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600" b="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0,1,0,0,0,0,0,0</a:t>
            </a:r>
          </a:p>
        </p:txBody>
      </p:sp>
    </p:spTree>
    <p:extLst>
      <p:ext uri="{BB962C8B-B14F-4D97-AF65-F5344CB8AC3E}">
        <p14:creationId xmlns:p14="http://schemas.microsoft.com/office/powerpoint/2010/main" val="273207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29" grpId="0"/>
      <p:bldP spid="30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2A7-99A7-4960-B8C9-9ECB6479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is randomness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67E2-6DFF-497C-BF43-BF10F0D20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90-95% of the circuit area is dedicated to generating those random bit-streams.</a:t>
            </a:r>
          </a:p>
          <a:p>
            <a:r>
              <a:rPr lang="en-US" sz="2000" dirty="0"/>
              <a:t>Jenson and Riedel demonstrated that by generating bit streams deterministically, one can obtain perfectly accurate results.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1800" i="1" dirty="0"/>
              <a:t>(A deterministic approach to stochastic computation, ICCAD 2016)</a:t>
            </a:r>
          </a:p>
          <a:p>
            <a:r>
              <a:rPr lang="en-US" sz="2000" dirty="0"/>
              <a:t>Every bit of one operand must be matched up against every bit of the second operand(s) exactly once.</a:t>
            </a:r>
          </a:p>
          <a:p>
            <a:pPr marL="0" indent="0">
              <a:buNone/>
            </a:pPr>
            <a:endParaRPr lang="en-US" sz="2000" dirty="0"/>
          </a:p>
          <a:p>
            <a:pPr marL="342946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107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B2A7-99A7-4960-B8C9-9ECB6479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67E2-6DFF-497C-BF43-BF10F0D20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could be achieved by three techniques:</a:t>
            </a:r>
          </a:p>
          <a:p>
            <a:pPr lvl="1"/>
            <a:r>
              <a:rPr lang="en-US" sz="1700" dirty="0"/>
              <a:t>Rotation</a:t>
            </a:r>
          </a:p>
          <a:p>
            <a:pPr lvl="1"/>
            <a:r>
              <a:rPr lang="en-US" sz="1700" dirty="0"/>
              <a:t>Clock-Division</a:t>
            </a:r>
          </a:p>
          <a:p>
            <a:pPr lvl="1"/>
            <a:r>
              <a:rPr lang="en-US" sz="1700" dirty="0"/>
              <a:t>Relatively Prime Length Bit Streams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D646E5-B207-4D03-B20F-16C6B4EA7E86}"/>
                  </a:ext>
                </a:extLst>
              </p:cNvPr>
              <p:cNvSpPr/>
              <p:nvPr/>
            </p:nvSpPr>
            <p:spPr>
              <a:xfrm>
                <a:off x="2355809" y="3125877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br>
                  <a:rPr lang="en-US" sz="2800" dirty="0">
                    <a:solidFill>
                      <a:schemeClr val="bg2">
                        <a:lumMod val="25000"/>
                      </a:schemeClr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D646E5-B207-4D03-B20F-16C6B4EA7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09" y="3125877"/>
                <a:ext cx="60960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984F140-D136-463B-866E-9ACB70FDE0B0}"/>
              </a:ext>
            </a:extLst>
          </p:cNvPr>
          <p:cNvSpPr/>
          <p:nvPr/>
        </p:nvSpPr>
        <p:spPr>
          <a:xfrm>
            <a:off x="2355809" y="3222933"/>
            <a:ext cx="1238250" cy="549275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BAF9D-F7CB-4D63-93A6-EE94F68D3BC3}"/>
              </a:ext>
            </a:extLst>
          </p:cNvPr>
          <p:cNvSpPr/>
          <p:nvPr/>
        </p:nvSpPr>
        <p:spPr>
          <a:xfrm>
            <a:off x="4802566" y="3222933"/>
            <a:ext cx="1238250" cy="549275"/>
          </a:xfrm>
          <a:prstGeom prst="rect">
            <a:avLst/>
          </a:prstGeom>
          <a:solidFill>
            <a:srgbClr val="BFBFB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F73F4F-1199-447F-A811-61F2765BA6D1}"/>
                  </a:ext>
                </a:extLst>
              </p:cNvPr>
              <p:cNvSpPr txBox="1"/>
              <p:nvPr/>
            </p:nvSpPr>
            <p:spPr>
              <a:xfrm>
                <a:off x="2745166" y="2800349"/>
                <a:ext cx="14393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F73F4F-1199-447F-A811-61F2765BA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66" y="2800349"/>
                <a:ext cx="1439368" cy="276999"/>
              </a:xfrm>
              <a:prstGeom prst="rect">
                <a:avLst/>
              </a:prstGeom>
              <a:blipFill>
                <a:blip r:embed="rId3"/>
                <a:stretch>
                  <a:fillRect l="-3390" r="-169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B685B8-08CC-4EA0-9EF0-B23F49EE9CA8}"/>
                  </a:ext>
                </a:extLst>
              </p:cNvPr>
              <p:cNvSpPr txBox="1"/>
              <p:nvPr/>
            </p:nvSpPr>
            <p:spPr>
              <a:xfrm>
                <a:off x="5181600" y="2800350"/>
                <a:ext cx="1407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B685B8-08CC-4EA0-9EF0-B23F49EE9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800350"/>
                <a:ext cx="1407693" cy="276999"/>
              </a:xfrm>
              <a:prstGeom prst="rect">
                <a:avLst/>
              </a:prstGeom>
              <a:blipFill>
                <a:blip r:embed="rId4"/>
                <a:stretch>
                  <a:fillRect l="-3463" r="-1299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2E3D55E-229E-46E1-86D8-6C5757A70453}"/>
              </a:ext>
            </a:extLst>
          </p:cNvPr>
          <p:cNvSpPr txBox="1">
            <a:spLocks/>
          </p:cNvSpPr>
          <p:nvPr/>
        </p:nvSpPr>
        <p:spPr bwMode="auto">
          <a:xfrm>
            <a:off x="3236493" y="3885526"/>
            <a:ext cx="3352800" cy="49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>
            <a:lvl1pPr marL="257209" indent="-25720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rgbClr val="595959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87" indent="-21434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100">
                <a:solidFill>
                  <a:srgbClr val="595959"/>
                </a:solidFill>
                <a:latin typeface="+mn-lt"/>
                <a:ea typeface="ＭＳ Ｐゴシック" charset="0"/>
              </a:defRPr>
            </a:lvl2pPr>
            <a:lvl3pPr marL="857364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1800">
                <a:solidFill>
                  <a:srgbClr val="595959"/>
                </a:solidFill>
                <a:latin typeface="+mn-lt"/>
                <a:ea typeface="ＭＳ Ｐゴシック" charset="0"/>
              </a:defRPr>
            </a:lvl3pPr>
            <a:lvl4pPr marL="1200310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4pPr>
            <a:lvl5pPr marL="1543256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rgbClr val="595959"/>
                </a:solidFill>
                <a:latin typeface="+mn-lt"/>
                <a:ea typeface="ＭＳ Ｐゴシック" charset="0"/>
              </a:defRPr>
            </a:lvl5pPr>
            <a:lvl6pPr marL="1886201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9147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2093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5039" indent="-17147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Clock-Division Method</a:t>
            </a:r>
          </a:p>
        </p:txBody>
      </p:sp>
    </p:spTree>
    <p:extLst>
      <p:ext uri="{BB962C8B-B14F-4D97-AF65-F5344CB8AC3E}">
        <p14:creationId xmlns:p14="http://schemas.microsoft.com/office/powerpoint/2010/main" val="25032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 animBg="1"/>
      <p:bldP spid="6" grpId="0" animBg="1"/>
      <p:bldP spid="7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SVP-regents-PowerPoint-HD-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D7D9D7"/>
      </a:lt2>
      <a:accent1>
        <a:srgbClr val="7A0019"/>
      </a:accent1>
      <a:accent2>
        <a:srgbClr val="FFCC33"/>
      </a:accent2>
      <a:accent3>
        <a:srgbClr val="C82936"/>
      </a:accent3>
      <a:accent4>
        <a:srgbClr val="003D4C"/>
      </a:accent4>
      <a:accent5>
        <a:srgbClr val="79C9C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UMN-HD-1</Template>
  <TotalTime>2245</TotalTime>
  <Words>1478</Words>
  <Application>Microsoft Office PowerPoint</Application>
  <PresentationFormat>On-screen Show (16:9)</PresentationFormat>
  <Paragraphs>281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Corbel</vt:lpstr>
      <vt:lpstr>Times New Roman</vt:lpstr>
      <vt:lpstr>SVP-regents-PowerPoint-HD-3</vt:lpstr>
      <vt:lpstr>Visio</vt:lpstr>
      <vt:lpstr>A Scalable Deterministic Approach to Stochastic Computing</vt:lpstr>
      <vt:lpstr>An Introduction to Stochastic Computing</vt:lpstr>
      <vt:lpstr>Representing Values</vt:lpstr>
      <vt:lpstr>A Multiply Circuit </vt:lpstr>
      <vt:lpstr>Scaled Addition and Arbitrary Polynomials</vt:lpstr>
      <vt:lpstr>*</vt:lpstr>
      <vt:lpstr>Advantages and Drawbacks</vt:lpstr>
      <vt:lpstr>But is randomness necessary?</vt:lpstr>
      <vt:lpstr>Deterministic approach</vt:lpstr>
      <vt:lpstr>Putting it together</vt:lpstr>
      <vt:lpstr>The Thermometer Encoding</vt:lpstr>
      <vt:lpstr>Problem solved?</vt:lpstr>
      <vt:lpstr>Goal</vt:lpstr>
      <vt:lpstr>An Example</vt:lpstr>
      <vt:lpstr>A naïve attempt</vt:lpstr>
      <vt:lpstr>Back to our Example</vt:lpstr>
      <vt:lpstr>A Better Attempt</vt:lpstr>
      <vt:lpstr>The Example</vt:lpstr>
      <vt:lpstr>The Example</vt:lpstr>
      <vt:lpstr>The Example</vt:lpstr>
      <vt:lpstr>The Example</vt:lpstr>
      <vt:lpstr>With Error Compensation!</vt:lpstr>
      <vt:lpstr>The cost of additional multiplication</vt:lpstr>
      <vt:lpstr>Not as bad as it seems!</vt:lpstr>
      <vt:lpstr>The Final Circuit</vt:lpstr>
      <vt:lpstr>The Final Circuit</vt:lpstr>
      <vt:lpstr>Comparisons</vt:lpstr>
      <vt:lpstr>Comparisons</vt:lpstr>
      <vt:lpstr>Complex functions</vt:lpstr>
      <vt:lpstr>PowerPoint Presentation</vt:lpstr>
      <vt:lpstr>Multiplication with Partial Products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Yadu Kiran</dc:creator>
  <cp:lastModifiedBy>Yadu Kiran</cp:lastModifiedBy>
  <cp:revision>119</cp:revision>
  <dcterms:created xsi:type="dcterms:W3CDTF">2022-05-01T22:40:08Z</dcterms:created>
  <dcterms:modified xsi:type="dcterms:W3CDTF">2022-06-05T06:08:34Z</dcterms:modified>
</cp:coreProperties>
</file>